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3" r:id="rId2"/>
  </p:sldMasterIdLst>
  <p:notesMasterIdLst>
    <p:notesMasterId r:id="rId33"/>
  </p:notesMasterIdLst>
  <p:handoutMasterIdLst>
    <p:handoutMasterId r:id="rId34"/>
  </p:handoutMasterIdLst>
  <p:sldIdLst>
    <p:sldId id="257" r:id="rId3"/>
    <p:sldId id="362" r:id="rId4"/>
    <p:sldId id="369" r:id="rId5"/>
    <p:sldId id="325" r:id="rId6"/>
    <p:sldId id="370" r:id="rId7"/>
    <p:sldId id="386" r:id="rId8"/>
    <p:sldId id="387" r:id="rId9"/>
    <p:sldId id="388" r:id="rId10"/>
    <p:sldId id="371" r:id="rId11"/>
    <p:sldId id="384" r:id="rId12"/>
    <p:sldId id="372" r:id="rId13"/>
    <p:sldId id="385" r:id="rId14"/>
    <p:sldId id="389" r:id="rId15"/>
    <p:sldId id="375" r:id="rId16"/>
    <p:sldId id="376" r:id="rId17"/>
    <p:sldId id="383" r:id="rId18"/>
    <p:sldId id="373"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 id="390" r:id="rId32"/>
  </p:sldIdLst>
  <p:sldSz cx="9906000" cy="6858000" type="A4"/>
  <p:notesSz cx="6870700" cy="10007600"/>
  <p:defaultTextStyle>
    <a:defPPr>
      <a:defRPr lang="fr-FR"/>
    </a:defPPr>
    <a:lvl1pPr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8FF"/>
    <a:srgbClr val="FF9C11"/>
    <a:srgbClr val="F71100"/>
    <a:srgbClr val="E03200"/>
    <a:srgbClr val="E16C14"/>
    <a:srgbClr val="1FB21E"/>
    <a:srgbClr val="00FF8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4" autoAdjust="0"/>
    <p:restoredTop sz="94660"/>
  </p:normalViewPr>
  <p:slideViewPr>
    <p:cSldViewPr>
      <p:cViewPr varScale="1">
        <p:scale>
          <a:sx n="93" d="100"/>
          <a:sy n="93" d="100"/>
        </p:scale>
        <p:origin x="-1216" y="-11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xmlns="" id="{85579F00-F5B3-460A-8AFC-DAC14F481F94}"/>
              </a:ext>
            </a:extLst>
          </p:cNvPr>
          <p:cNvSpPr>
            <a:spLocks noGrp="1" noChangeArrowheads="1"/>
          </p:cNvSpPr>
          <p:nvPr>
            <p:ph type="hdr" sz="quarter"/>
          </p:nvPr>
        </p:nvSpPr>
        <p:spPr bwMode="auto">
          <a:xfrm>
            <a:off x="0" y="0"/>
            <a:ext cx="2976563" cy="500063"/>
          </a:xfrm>
          <a:prstGeom prst="rect">
            <a:avLst/>
          </a:prstGeom>
          <a:noFill/>
          <a:ln w="9525">
            <a:noFill/>
            <a:miter lim="800000"/>
            <a:headEnd/>
            <a:tailEnd/>
          </a:ln>
          <a:effectLst/>
        </p:spPr>
        <p:txBody>
          <a:bodyPr vert="horz" wrap="square" lIns="96442" tIns="48221" rIns="96442" bIns="48221" numCol="1" anchor="t" anchorCtr="0" compatLnSpc="1">
            <a:prstTxWarp prst="textNoShape">
              <a:avLst/>
            </a:prstTxWarp>
          </a:bodyPr>
          <a:lstStyle>
            <a:lvl1pPr defTabSz="965200">
              <a:defRPr sz="1300">
                <a:latin typeface="Arial" charset="0"/>
                <a:ea typeface="ＭＳ Ｐゴシック" charset="-128"/>
                <a:cs typeface="ＭＳ Ｐゴシック" charset="-128"/>
              </a:defRPr>
            </a:lvl1pPr>
          </a:lstStyle>
          <a:p>
            <a:pPr>
              <a:defRPr/>
            </a:pPr>
            <a:endParaRPr lang="fr-FR"/>
          </a:p>
        </p:txBody>
      </p:sp>
      <p:sp>
        <p:nvSpPr>
          <p:cNvPr id="101379" name="Rectangle 3">
            <a:extLst>
              <a:ext uri="{FF2B5EF4-FFF2-40B4-BE49-F238E27FC236}">
                <a16:creationId xmlns:a16="http://schemas.microsoft.com/office/drawing/2014/main" xmlns="" id="{97B8BC13-9CD0-49C1-B850-7779BBAA8998}"/>
              </a:ext>
            </a:extLst>
          </p:cNvPr>
          <p:cNvSpPr>
            <a:spLocks noGrp="1" noChangeArrowheads="1"/>
          </p:cNvSpPr>
          <p:nvPr>
            <p:ph type="dt" sz="quarter" idx="1"/>
          </p:nvPr>
        </p:nvSpPr>
        <p:spPr bwMode="auto">
          <a:xfrm>
            <a:off x="3894138" y="0"/>
            <a:ext cx="2976562" cy="500063"/>
          </a:xfrm>
          <a:prstGeom prst="rect">
            <a:avLst/>
          </a:prstGeom>
          <a:noFill/>
          <a:ln w="9525">
            <a:noFill/>
            <a:miter lim="800000"/>
            <a:headEnd/>
            <a:tailEnd/>
          </a:ln>
          <a:effectLst/>
        </p:spPr>
        <p:txBody>
          <a:bodyPr vert="horz" wrap="square" lIns="96442" tIns="48221" rIns="96442" bIns="48221" numCol="1" anchor="t" anchorCtr="0" compatLnSpc="1">
            <a:prstTxWarp prst="textNoShape">
              <a:avLst/>
            </a:prstTxWarp>
          </a:bodyPr>
          <a:lstStyle>
            <a:lvl1pPr algn="r" defTabSz="965200">
              <a:defRPr sz="1300">
                <a:latin typeface="Arial" charset="0"/>
                <a:ea typeface="ＭＳ Ｐゴシック" charset="-128"/>
                <a:cs typeface="ＭＳ Ｐゴシック" charset="-128"/>
              </a:defRPr>
            </a:lvl1pPr>
          </a:lstStyle>
          <a:p>
            <a:pPr>
              <a:defRPr/>
            </a:pPr>
            <a:endParaRPr lang="fr-FR"/>
          </a:p>
        </p:txBody>
      </p:sp>
      <p:sp>
        <p:nvSpPr>
          <p:cNvPr id="101380" name="Rectangle 4">
            <a:extLst>
              <a:ext uri="{FF2B5EF4-FFF2-40B4-BE49-F238E27FC236}">
                <a16:creationId xmlns:a16="http://schemas.microsoft.com/office/drawing/2014/main" xmlns="" id="{C3EE2CF3-D69D-4E9D-80C4-214038477773}"/>
              </a:ext>
            </a:extLst>
          </p:cNvPr>
          <p:cNvSpPr>
            <a:spLocks noGrp="1" noChangeArrowheads="1"/>
          </p:cNvSpPr>
          <p:nvPr>
            <p:ph type="ftr" sz="quarter" idx="2"/>
          </p:nvPr>
        </p:nvSpPr>
        <p:spPr bwMode="auto">
          <a:xfrm>
            <a:off x="0" y="9507538"/>
            <a:ext cx="2976563" cy="500062"/>
          </a:xfrm>
          <a:prstGeom prst="rect">
            <a:avLst/>
          </a:prstGeom>
          <a:noFill/>
          <a:ln w="9525">
            <a:noFill/>
            <a:miter lim="800000"/>
            <a:headEnd/>
            <a:tailEnd/>
          </a:ln>
          <a:effectLst/>
        </p:spPr>
        <p:txBody>
          <a:bodyPr vert="horz" wrap="square" lIns="96442" tIns="48221" rIns="96442" bIns="48221" numCol="1" anchor="b" anchorCtr="0" compatLnSpc="1">
            <a:prstTxWarp prst="textNoShape">
              <a:avLst/>
            </a:prstTxWarp>
          </a:bodyPr>
          <a:lstStyle>
            <a:lvl1pPr defTabSz="965200">
              <a:defRPr sz="1300">
                <a:latin typeface="Arial" charset="0"/>
                <a:ea typeface="ＭＳ Ｐゴシック" charset="-128"/>
                <a:cs typeface="ＭＳ Ｐゴシック" charset="-128"/>
              </a:defRPr>
            </a:lvl1pPr>
          </a:lstStyle>
          <a:p>
            <a:pPr>
              <a:defRPr/>
            </a:pPr>
            <a:endParaRPr lang="fr-FR"/>
          </a:p>
        </p:txBody>
      </p:sp>
      <p:sp>
        <p:nvSpPr>
          <p:cNvPr id="101381" name="Rectangle 5">
            <a:extLst>
              <a:ext uri="{FF2B5EF4-FFF2-40B4-BE49-F238E27FC236}">
                <a16:creationId xmlns:a16="http://schemas.microsoft.com/office/drawing/2014/main" xmlns="" id="{8F36D7B8-F958-404B-BE4F-FFCF334D0C1D}"/>
              </a:ext>
            </a:extLst>
          </p:cNvPr>
          <p:cNvSpPr>
            <a:spLocks noGrp="1" noChangeArrowheads="1"/>
          </p:cNvSpPr>
          <p:nvPr>
            <p:ph type="sldNum" sz="quarter" idx="3"/>
          </p:nvPr>
        </p:nvSpPr>
        <p:spPr bwMode="auto">
          <a:xfrm>
            <a:off x="3894138" y="9507538"/>
            <a:ext cx="2976562" cy="500062"/>
          </a:xfrm>
          <a:prstGeom prst="rect">
            <a:avLst/>
          </a:prstGeom>
          <a:noFill/>
          <a:ln w="9525">
            <a:noFill/>
            <a:miter lim="800000"/>
            <a:headEnd/>
            <a:tailEnd/>
          </a:ln>
          <a:effectLst/>
        </p:spPr>
        <p:txBody>
          <a:bodyPr vert="horz" wrap="square" lIns="96442" tIns="48221" rIns="96442" bIns="48221" numCol="1" anchor="b" anchorCtr="0" compatLnSpc="1">
            <a:prstTxWarp prst="textNoShape">
              <a:avLst/>
            </a:prstTxWarp>
          </a:bodyPr>
          <a:lstStyle>
            <a:lvl1pPr algn="r" defTabSz="965200">
              <a:defRPr sz="1300"/>
            </a:lvl1pPr>
          </a:lstStyle>
          <a:p>
            <a:pPr>
              <a:defRPr/>
            </a:pPr>
            <a:fld id="{FF20F975-8596-4991-8E83-01A56A771380}" type="slidenum">
              <a:rPr lang="fr-FR" altLang="fr-FR"/>
              <a:pPr>
                <a:defRPr/>
              </a:pPr>
              <a:t>‹#›</a:t>
            </a:fld>
            <a:endParaRPr lang="fr-FR" altLang="fr-FR"/>
          </a:p>
        </p:txBody>
      </p:sp>
    </p:spTree>
    <p:extLst>
      <p:ext uri="{BB962C8B-B14F-4D97-AF65-F5344CB8AC3E}">
        <p14:creationId xmlns:p14="http://schemas.microsoft.com/office/powerpoint/2010/main" val="27813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D7CF699C-69A2-44A1-B1B1-62B0C34180A8}"/>
              </a:ext>
            </a:extLst>
          </p:cNvPr>
          <p:cNvSpPr>
            <a:spLocks noGrp="1" noChangeArrowheads="1"/>
          </p:cNvSpPr>
          <p:nvPr>
            <p:ph type="hdr" sz="quarter"/>
          </p:nvPr>
        </p:nvSpPr>
        <p:spPr bwMode="auto">
          <a:xfrm>
            <a:off x="0" y="0"/>
            <a:ext cx="2976563" cy="500063"/>
          </a:xfrm>
          <a:prstGeom prst="rect">
            <a:avLst/>
          </a:prstGeom>
          <a:noFill/>
          <a:ln w="9525">
            <a:noFill/>
            <a:miter lim="800000"/>
            <a:headEnd/>
            <a:tailEnd/>
          </a:ln>
        </p:spPr>
        <p:txBody>
          <a:bodyPr vert="horz" wrap="square" lIns="96442" tIns="48221" rIns="96442" bIns="48221" numCol="1" anchor="t" anchorCtr="0" compatLnSpc="1">
            <a:prstTxWarp prst="textNoShape">
              <a:avLst/>
            </a:prstTxWarp>
          </a:bodyPr>
          <a:lstStyle>
            <a:lvl1pPr defTabSz="965200">
              <a:defRPr sz="1300">
                <a:latin typeface="Arial" charset="0"/>
                <a:ea typeface="ＭＳ Ｐゴシック" charset="-128"/>
                <a:cs typeface="ＭＳ Ｐゴシック" charset="-128"/>
              </a:defRPr>
            </a:lvl1pPr>
          </a:lstStyle>
          <a:p>
            <a:pPr>
              <a:defRPr/>
            </a:pPr>
            <a:endParaRPr lang="fr-FR"/>
          </a:p>
        </p:txBody>
      </p:sp>
      <p:sp>
        <p:nvSpPr>
          <p:cNvPr id="4099" name="Rectangle 3">
            <a:extLst>
              <a:ext uri="{FF2B5EF4-FFF2-40B4-BE49-F238E27FC236}">
                <a16:creationId xmlns:a16="http://schemas.microsoft.com/office/drawing/2014/main" xmlns="" id="{D842317E-8731-41D7-A4C5-5A72B27EF99D}"/>
              </a:ext>
            </a:extLst>
          </p:cNvPr>
          <p:cNvSpPr>
            <a:spLocks noGrp="1" noChangeArrowheads="1"/>
          </p:cNvSpPr>
          <p:nvPr>
            <p:ph type="dt" idx="1"/>
          </p:nvPr>
        </p:nvSpPr>
        <p:spPr bwMode="auto">
          <a:xfrm>
            <a:off x="3894138" y="0"/>
            <a:ext cx="2976562" cy="500063"/>
          </a:xfrm>
          <a:prstGeom prst="rect">
            <a:avLst/>
          </a:prstGeom>
          <a:noFill/>
          <a:ln w="9525">
            <a:noFill/>
            <a:miter lim="800000"/>
            <a:headEnd/>
            <a:tailEnd/>
          </a:ln>
        </p:spPr>
        <p:txBody>
          <a:bodyPr vert="horz" wrap="square" lIns="96442" tIns="48221" rIns="96442" bIns="48221" numCol="1" anchor="t" anchorCtr="0" compatLnSpc="1">
            <a:prstTxWarp prst="textNoShape">
              <a:avLst/>
            </a:prstTxWarp>
          </a:bodyPr>
          <a:lstStyle>
            <a:lvl1pPr algn="r" defTabSz="965200">
              <a:defRPr sz="1300">
                <a:latin typeface="Arial" charset="0"/>
                <a:ea typeface="ＭＳ Ｐゴシック" charset="-128"/>
                <a:cs typeface="ＭＳ Ｐゴシック" charset="-128"/>
              </a:defRPr>
            </a:lvl1pPr>
          </a:lstStyle>
          <a:p>
            <a:pPr>
              <a:defRPr/>
            </a:pPr>
            <a:endParaRPr lang="fr-FR"/>
          </a:p>
        </p:txBody>
      </p:sp>
      <p:sp>
        <p:nvSpPr>
          <p:cNvPr id="26628" name="Rectangle 4">
            <a:extLst>
              <a:ext uri="{FF2B5EF4-FFF2-40B4-BE49-F238E27FC236}">
                <a16:creationId xmlns:a16="http://schemas.microsoft.com/office/drawing/2014/main" xmlns="" id="{CAD05E71-DA0A-4129-B939-AE7348D5FBA8}"/>
              </a:ext>
            </a:extLst>
          </p:cNvPr>
          <p:cNvSpPr>
            <a:spLocks noGrp="1" noRot="1" noChangeAspect="1" noChangeArrowheads="1" noTextEdit="1"/>
          </p:cNvSpPr>
          <p:nvPr>
            <p:ph type="sldImg" idx="2"/>
          </p:nvPr>
        </p:nvSpPr>
        <p:spPr bwMode="auto">
          <a:xfrm>
            <a:off x="723900" y="750888"/>
            <a:ext cx="5421313" cy="3752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xmlns="" id="{EE28FAB5-587C-4CBB-A2AA-C3200FF719CF}"/>
              </a:ext>
            </a:extLst>
          </p:cNvPr>
          <p:cNvSpPr>
            <a:spLocks noGrp="1" noChangeArrowheads="1"/>
          </p:cNvSpPr>
          <p:nvPr>
            <p:ph type="body" sz="quarter" idx="3"/>
          </p:nvPr>
        </p:nvSpPr>
        <p:spPr bwMode="auto">
          <a:xfrm>
            <a:off x="915988" y="4752975"/>
            <a:ext cx="5038725" cy="4503738"/>
          </a:xfrm>
          <a:prstGeom prst="rect">
            <a:avLst/>
          </a:prstGeom>
          <a:noFill/>
          <a:ln w="9525">
            <a:noFill/>
            <a:miter lim="800000"/>
            <a:headEnd/>
            <a:tailEnd/>
          </a:ln>
        </p:spPr>
        <p:txBody>
          <a:bodyPr vert="horz" wrap="square" lIns="96442" tIns="48221" rIns="96442" bIns="48221"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4102" name="Rectangle 6">
            <a:extLst>
              <a:ext uri="{FF2B5EF4-FFF2-40B4-BE49-F238E27FC236}">
                <a16:creationId xmlns:a16="http://schemas.microsoft.com/office/drawing/2014/main" xmlns="" id="{4655F907-BDAB-4B60-A633-B8F40D7F41FB}"/>
              </a:ext>
            </a:extLst>
          </p:cNvPr>
          <p:cNvSpPr>
            <a:spLocks noGrp="1" noChangeArrowheads="1"/>
          </p:cNvSpPr>
          <p:nvPr>
            <p:ph type="ftr" sz="quarter" idx="4"/>
          </p:nvPr>
        </p:nvSpPr>
        <p:spPr bwMode="auto">
          <a:xfrm>
            <a:off x="0" y="9507538"/>
            <a:ext cx="2976563" cy="500062"/>
          </a:xfrm>
          <a:prstGeom prst="rect">
            <a:avLst/>
          </a:prstGeom>
          <a:noFill/>
          <a:ln w="9525">
            <a:noFill/>
            <a:miter lim="800000"/>
            <a:headEnd/>
            <a:tailEnd/>
          </a:ln>
        </p:spPr>
        <p:txBody>
          <a:bodyPr vert="horz" wrap="square" lIns="96442" tIns="48221" rIns="96442" bIns="48221" numCol="1" anchor="b" anchorCtr="0" compatLnSpc="1">
            <a:prstTxWarp prst="textNoShape">
              <a:avLst/>
            </a:prstTxWarp>
          </a:bodyPr>
          <a:lstStyle>
            <a:lvl1pPr defTabSz="965200">
              <a:defRPr sz="1300">
                <a:latin typeface="Arial" charset="0"/>
                <a:ea typeface="ＭＳ Ｐゴシック" charset="-128"/>
                <a:cs typeface="ＭＳ Ｐゴシック" charset="-128"/>
              </a:defRPr>
            </a:lvl1pPr>
          </a:lstStyle>
          <a:p>
            <a:pPr>
              <a:defRPr/>
            </a:pPr>
            <a:endParaRPr lang="fr-FR"/>
          </a:p>
        </p:txBody>
      </p:sp>
      <p:sp>
        <p:nvSpPr>
          <p:cNvPr id="4103" name="Rectangle 7">
            <a:extLst>
              <a:ext uri="{FF2B5EF4-FFF2-40B4-BE49-F238E27FC236}">
                <a16:creationId xmlns:a16="http://schemas.microsoft.com/office/drawing/2014/main" xmlns="" id="{46CE3397-A81E-4002-8F79-98D1E2B3DAD1}"/>
              </a:ext>
            </a:extLst>
          </p:cNvPr>
          <p:cNvSpPr>
            <a:spLocks noGrp="1" noChangeArrowheads="1"/>
          </p:cNvSpPr>
          <p:nvPr>
            <p:ph type="sldNum" sz="quarter" idx="5"/>
          </p:nvPr>
        </p:nvSpPr>
        <p:spPr bwMode="auto">
          <a:xfrm>
            <a:off x="3894138" y="9507538"/>
            <a:ext cx="2976562" cy="500062"/>
          </a:xfrm>
          <a:prstGeom prst="rect">
            <a:avLst/>
          </a:prstGeom>
          <a:noFill/>
          <a:ln w="9525">
            <a:noFill/>
            <a:miter lim="800000"/>
            <a:headEnd/>
            <a:tailEnd/>
          </a:ln>
        </p:spPr>
        <p:txBody>
          <a:bodyPr vert="horz" wrap="square" lIns="96442" tIns="48221" rIns="96442" bIns="48221" numCol="1" anchor="b" anchorCtr="0" compatLnSpc="1">
            <a:prstTxWarp prst="textNoShape">
              <a:avLst/>
            </a:prstTxWarp>
          </a:bodyPr>
          <a:lstStyle>
            <a:lvl1pPr algn="r" defTabSz="965200">
              <a:defRPr sz="1300"/>
            </a:lvl1pPr>
          </a:lstStyle>
          <a:p>
            <a:pPr>
              <a:defRPr/>
            </a:pPr>
            <a:fld id="{35642195-574E-4990-BCCB-4793BE25FA92}" type="slidenum">
              <a:rPr lang="fr-FR" altLang="fr-FR"/>
              <a:pPr>
                <a:defRPr/>
              </a:pPr>
              <a:t>‹#›</a:t>
            </a:fld>
            <a:endParaRPr lang="fr-FR" altLang="fr-FR"/>
          </a:p>
        </p:txBody>
      </p:sp>
    </p:spTree>
    <p:extLst>
      <p:ext uri="{BB962C8B-B14F-4D97-AF65-F5344CB8AC3E}">
        <p14:creationId xmlns:p14="http://schemas.microsoft.com/office/powerpoint/2010/main" val="11604158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97CBF1DB-1C1D-466C-AA38-2EE30398D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9415933E-46CF-4D45-948A-88961A82DB7C}" type="slidenum">
              <a:rPr lang="fr-FR" altLang="fr-FR" sz="1300" smtClean="0"/>
              <a:pPr/>
              <a:t>1</a:t>
            </a:fld>
            <a:endParaRPr lang="fr-FR" altLang="fr-FR" sz="1300"/>
          </a:p>
        </p:txBody>
      </p:sp>
      <p:sp>
        <p:nvSpPr>
          <p:cNvPr id="29699" name="Rectangle 2">
            <a:extLst>
              <a:ext uri="{FF2B5EF4-FFF2-40B4-BE49-F238E27FC236}">
                <a16:creationId xmlns:a16="http://schemas.microsoft.com/office/drawing/2014/main" xmlns="" id="{783CD487-9717-4871-B131-B7424BD97FE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B8300CD2-7D4C-46F1-A20D-C81DA1F41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a:latin typeface="Arial" panose="020B0604020202020204" pitchFamily="34" charset="0"/>
              </a:rPr>
              <a:t>z</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xmlns="" id="{BC9B13AB-2B17-448B-BA2F-648551C1D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221CA2D6-2230-4E71-BD3E-C3B681D115BC}" type="slidenum">
              <a:rPr lang="fr-FR" altLang="fr-FR" sz="1300" smtClean="0"/>
              <a:pPr/>
              <a:t>10</a:t>
            </a:fld>
            <a:endParaRPr lang="fr-FR" altLang="fr-FR" sz="1300"/>
          </a:p>
        </p:txBody>
      </p:sp>
      <p:sp>
        <p:nvSpPr>
          <p:cNvPr id="48131" name="Rectangle 2">
            <a:extLst>
              <a:ext uri="{FF2B5EF4-FFF2-40B4-BE49-F238E27FC236}">
                <a16:creationId xmlns:a16="http://schemas.microsoft.com/office/drawing/2014/main" xmlns="" id="{59EFF4B0-41ED-4BBA-B7BB-8733624F1176}"/>
              </a:ext>
            </a:extLst>
          </p:cNvPr>
          <p:cNvSpPr>
            <a:spLocks noGrp="1" noRot="1" noChangeAspect="1" noChangeArrowheads="1" noTextEdit="1"/>
          </p:cNvSpPr>
          <p:nvPr>
            <p:ph type="sldImg"/>
          </p:nvPr>
        </p:nvSpPr>
        <p:spPr>
          <a:solidFill>
            <a:srgbClr val="FFFFFF"/>
          </a:solidFill>
          <a:ln/>
        </p:spPr>
      </p:sp>
      <p:sp>
        <p:nvSpPr>
          <p:cNvPr id="48132" name="Rectangle 3">
            <a:extLst>
              <a:ext uri="{FF2B5EF4-FFF2-40B4-BE49-F238E27FC236}">
                <a16:creationId xmlns:a16="http://schemas.microsoft.com/office/drawing/2014/main" xmlns="" id="{B6A99576-8C2D-4A75-95AD-4497BD1EF48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xmlns="" id="{D87A2BC0-A141-4E42-AA9C-BAF2333229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F9DA658D-FB95-41BA-A0FE-5AC89A8FF341}" type="slidenum">
              <a:rPr lang="fr-FR" altLang="fr-FR" sz="1300" smtClean="0"/>
              <a:pPr/>
              <a:t>11</a:t>
            </a:fld>
            <a:endParaRPr lang="fr-FR" altLang="fr-FR" sz="1300"/>
          </a:p>
        </p:txBody>
      </p:sp>
      <p:sp>
        <p:nvSpPr>
          <p:cNvPr id="50179" name="Rectangle 2">
            <a:extLst>
              <a:ext uri="{FF2B5EF4-FFF2-40B4-BE49-F238E27FC236}">
                <a16:creationId xmlns:a16="http://schemas.microsoft.com/office/drawing/2014/main" xmlns="" id="{949E966A-F292-4043-8485-17DF19B73802}"/>
              </a:ext>
            </a:extLst>
          </p:cNvPr>
          <p:cNvSpPr>
            <a:spLocks noGrp="1" noRot="1" noChangeAspect="1" noChangeArrowheads="1" noTextEdit="1"/>
          </p:cNvSpPr>
          <p:nvPr>
            <p:ph type="sldImg"/>
          </p:nvPr>
        </p:nvSpPr>
        <p:spPr>
          <a:solidFill>
            <a:srgbClr val="FFFFFF"/>
          </a:solidFill>
          <a:ln/>
        </p:spPr>
      </p:sp>
      <p:sp>
        <p:nvSpPr>
          <p:cNvPr id="50180" name="Rectangle 3">
            <a:extLst>
              <a:ext uri="{FF2B5EF4-FFF2-40B4-BE49-F238E27FC236}">
                <a16:creationId xmlns:a16="http://schemas.microsoft.com/office/drawing/2014/main" xmlns="" id="{AB9FDAFC-D2B6-41AE-9F30-B8D6095F761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xmlns="" id="{153863BC-DFAE-425E-9144-2DBB185AB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C2AF627B-694E-4DC2-B509-0CA587B501C3}" type="slidenum">
              <a:rPr lang="fr-FR" altLang="fr-FR" sz="1300" smtClean="0"/>
              <a:pPr/>
              <a:t>12</a:t>
            </a:fld>
            <a:endParaRPr lang="fr-FR" altLang="fr-FR" sz="1300"/>
          </a:p>
        </p:txBody>
      </p:sp>
      <p:sp>
        <p:nvSpPr>
          <p:cNvPr id="52227" name="Rectangle 2">
            <a:extLst>
              <a:ext uri="{FF2B5EF4-FFF2-40B4-BE49-F238E27FC236}">
                <a16:creationId xmlns:a16="http://schemas.microsoft.com/office/drawing/2014/main" xmlns="" id="{63857791-CC93-48AE-ADBC-D279CBF2B2E5}"/>
              </a:ext>
            </a:extLst>
          </p:cNvPr>
          <p:cNvSpPr>
            <a:spLocks noGrp="1" noRot="1" noChangeAspec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xmlns="" id="{C2B6B8CC-0D25-4828-AD92-8B3DD2F094F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xmlns="" id="{153863BC-DFAE-425E-9144-2DBB185AB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C2AF627B-694E-4DC2-B509-0CA587B501C3}" type="slidenum">
              <a:rPr lang="fr-FR" altLang="fr-FR" sz="1300" smtClean="0"/>
              <a:pPr/>
              <a:t>13</a:t>
            </a:fld>
            <a:endParaRPr lang="fr-FR" altLang="fr-FR" sz="1300"/>
          </a:p>
        </p:txBody>
      </p:sp>
      <p:sp>
        <p:nvSpPr>
          <p:cNvPr id="52227" name="Rectangle 2">
            <a:extLst>
              <a:ext uri="{FF2B5EF4-FFF2-40B4-BE49-F238E27FC236}">
                <a16:creationId xmlns:a16="http://schemas.microsoft.com/office/drawing/2014/main" xmlns="" id="{63857791-CC93-48AE-ADBC-D279CBF2B2E5}"/>
              </a:ext>
            </a:extLst>
          </p:cNvPr>
          <p:cNvSpPr>
            <a:spLocks noGrp="1" noRot="1" noChangeAspec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xmlns="" id="{C2B6B8CC-0D25-4828-AD92-8B3DD2F094F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044978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xmlns="" id="{CBECCA89-EE4E-4BFE-8FA3-48CE7AC118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5781AE60-28B0-4554-838C-32FC7E1258FF}" type="slidenum">
              <a:rPr lang="fr-FR" altLang="fr-FR" sz="1300" smtClean="0"/>
              <a:pPr/>
              <a:t>14</a:t>
            </a:fld>
            <a:endParaRPr lang="fr-FR" altLang="fr-FR" sz="1300"/>
          </a:p>
        </p:txBody>
      </p:sp>
      <p:sp>
        <p:nvSpPr>
          <p:cNvPr id="54275" name="Rectangle 2">
            <a:extLst>
              <a:ext uri="{FF2B5EF4-FFF2-40B4-BE49-F238E27FC236}">
                <a16:creationId xmlns:a16="http://schemas.microsoft.com/office/drawing/2014/main" xmlns="" id="{ACF09CB2-86EF-4598-8132-E527C2AB6335}"/>
              </a:ext>
            </a:extLst>
          </p:cNvPr>
          <p:cNvSpPr>
            <a:spLocks noGrp="1" noRot="1" noChangeAspect="1" noChangeArrowheads="1" noTextEdit="1"/>
          </p:cNvSpPr>
          <p:nvPr>
            <p:ph type="sldImg"/>
          </p:nvPr>
        </p:nvSpPr>
        <p:spPr>
          <a:solidFill>
            <a:srgbClr val="FFFFFF"/>
          </a:solidFill>
          <a:ln/>
        </p:spPr>
      </p:sp>
      <p:sp>
        <p:nvSpPr>
          <p:cNvPr id="54276" name="Rectangle 3">
            <a:extLst>
              <a:ext uri="{FF2B5EF4-FFF2-40B4-BE49-F238E27FC236}">
                <a16:creationId xmlns:a16="http://schemas.microsoft.com/office/drawing/2014/main" xmlns="" id="{65E4014D-6597-4F41-98C9-75712996F1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xmlns="" id="{E76640CE-86F6-40CF-A700-028CA5437F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9CC42B62-682F-4C2C-892D-7049EA5B2889}" type="slidenum">
              <a:rPr lang="fr-FR" altLang="fr-FR" sz="1300" smtClean="0"/>
              <a:pPr/>
              <a:t>15</a:t>
            </a:fld>
            <a:endParaRPr lang="fr-FR" altLang="fr-FR" sz="1300"/>
          </a:p>
        </p:txBody>
      </p:sp>
      <p:sp>
        <p:nvSpPr>
          <p:cNvPr id="56323" name="Rectangle 2">
            <a:extLst>
              <a:ext uri="{FF2B5EF4-FFF2-40B4-BE49-F238E27FC236}">
                <a16:creationId xmlns:a16="http://schemas.microsoft.com/office/drawing/2014/main" xmlns="" id="{8E2CA408-0BEC-426E-9530-AA882C0929B2}"/>
              </a:ext>
            </a:extLst>
          </p:cNvPr>
          <p:cNvSpPr>
            <a:spLocks noGrp="1" noRot="1" noChangeAspect="1" noChangeArrowheads="1" noTextEdit="1"/>
          </p:cNvSpPr>
          <p:nvPr>
            <p:ph type="sldImg"/>
          </p:nvPr>
        </p:nvSpPr>
        <p:spPr>
          <a:solidFill>
            <a:srgbClr val="FFFFFF"/>
          </a:solidFill>
          <a:ln/>
        </p:spPr>
      </p:sp>
      <p:sp>
        <p:nvSpPr>
          <p:cNvPr id="56324" name="Rectangle 3">
            <a:extLst>
              <a:ext uri="{FF2B5EF4-FFF2-40B4-BE49-F238E27FC236}">
                <a16:creationId xmlns:a16="http://schemas.microsoft.com/office/drawing/2014/main" xmlns="" id="{8003B5E1-99A7-47FA-90FE-484164F7458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xmlns="" id="{72FAF543-2086-4115-841C-880A66292C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7D334CE3-40AD-437C-89BB-93CA36448824}" type="slidenum">
              <a:rPr lang="fr-FR" altLang="fr-FR" sz="1300" smtClean="0"/>
              <a:pPr/>
              <a:t>16</a:t>
            </a:fld>
            <a:endParaRPr lang="fr-FR" altLang="fr-FR" sz="1300"/>
          </a:p>
        </p:txBody>
      </p:sp>
      <p:sp>
        <p:nvSpPr>
          <p:cNvPr id="58371" name="Rectangle 2">
            <a:extLst>
              <a:ext uri="{FF2B5EF4-FFF2-40B4-BE49-F238E27FC236}">
                <a16:creationId xmlns:a16="http://schemas.microsoft.com/office/drawing/2014/main" xmlns="" id="{60CEAC96-8E68-4E5A-8E96-DC6FFD68DCF2}"/>
              </a:ext>
            </a:extLst>
          </p:cNvPr>
          <p:cNvSpPr>
            <a:spLocks noGrp="1" noRot="1" noChangeAspec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xmlns="" id="{8B7363FF-DAEA-4B55-8CA0-1DB1059BAC9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xmlns="" id="{C2FB02A8-A791-4246-95C4-5A582848FD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11BEE640-A5DB-4AEE-8D0A-47921DB36E3A}" type="slidenum">
              <a:rPr lang="fr-FR" altLang="fr-FR" sz="1300" smtClean="0"/>
              <a:pPr/>
              <a:t>17</a:t>
            </a:fld>
            <a:endParaRPr lang="fr-FR" altLang="fr-FR" sz="1300"/>
          </a:p>
        </p:txBody>
      </p:sp>
      <p:sp>
        <p:nvSpPr>
          <p:cNvPr id="60419" name="Rectangle 2">
            <a:extLst>
              <a:ext uri="{FF2B5EF4-FFF2-40B4-BE49-F238E27FC236}">
                <a16:creationId xmlns:a16="http://schemas.microsoft.com/office/drawing/2014/main" xmlns="" id="{CF32EED9-7820-45ED-97EB-5C0A38B392B1}"/>
              </a:ext>
            </a:extLst>
          </p:cNvPr>
          <p:cNvSpPr>
            <a:spLocks noGrp="1" noRot="1" noChangeAspect="1" noChangeArrowheads="1" noTextEdit="1"/>
          </p:cNvSpPr>
          <p:nvPr>
            <p:ph type="sldImg"/>
          </p:nvPr>
        </p:nvSpPr>
        <p:spPr>
          <a:solidFill>
            <a:srgbClr val="FFFFFF"/>
          </a:solidFill>
          <a:ln/>
        </p:spPr>
      </p:sp>
      <p:sp>
        <p:nvSpPr>
          <p:cNvPr id="60420" name="Rectangle 3">
            <a:extLst>
              <a:ext uri="{FF2B5EF4-FFF2-40B4-BE49-F238E27FC236}">
                <a16:creationId xmlns:a16="http://schemas.microsoft.com/office/drawing/2014/main" xmlns="" id="{CB68A1A8-3CB9-4E42-8D76-6E872C059E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830F3282-A44E-064A-8897-F7F25920FB30}" type="slidenum">
              <a:rPr lang="fr-FR" sz="1300"/>
              <a:pPr/>
              <a:t>18</a:t>
            </a:fld>
            <a:endParaRPr lang="fr-FR" sz="1300"/>
          </a:p>
        </p:txBody>
      </p:sp>
      <p:sp>
        <p:nvSpPr>
          <p:cNvPr id="54274" name="Rectangle 2"/>
          <p:cNvSpPr>
            <a:spLocks noChangeArrowheads="1" noTextEdit="1"/>
          </p:cNvSpPr>
          <p:nvPr>
            <p:ph type="sldImg"/>
          </p:nvPr>
        </p:nvSpPr>
        <p:spPr>
          <a:solidFill>
            <a:srgbClr val="FFFFFF"/>
          </a:solidFill>
          <a:ln/>
        </p:spPr>
      </p:sp>
      <p:sp>
        <p:nvSpPr>
          <p:cNvPr id="5427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1D9B42DD-CD3E-EF4C-9A84-4CC1CD2C2DFC}" type="slidenum">
              <a:rPr lang="fr-FR" sz="1300"/>
              <a:pPr/>
              <a:t>19</a:t>
            </a:fld>
            <a:endParaRPr lang="fr-FR" sz="1300"/>
          </a:p>
        </p:txBody>
      </p:sp>
      <p:sp>
        <p:nvSpPr>
          <p:cNvPr id="56322" name="Rectangle 2"/>
          <p:cNvSpPr>
            <a:spLocks noChangeArrowheads="1" noTextEdit="1"/>
          </p:cNvSpPr>
          <p:nvPr>
            <p:ph type="sldImg"/>
          </p:nvPr>
        </p:nvSpPr>
        <p:spPr>
          <a:solidFill>
            <a:srgbClr val="FFFFFF"/>
          </a:solidFill>
          <a:ln/>
        </p:spPr>
      </p:sp>
      <p:sp>
        <p:nvSpPr>
          <p:cNvPr id="5632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xmlns="" id="{F34CD790-3F6B-4A4A-BE35-0F3F8261DB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54145248-A943-4354-BA3D-D9EC7CFBD796}" type="slidenum">
              <a:rPr lang="fr-FR" altLang="fr-FR" sz="1300" smtClean="0"/>
              <a:pPr/>
              <a:t>2</a:t>
            </a:fld>
            <a:endParaRPr lang="fr-FR" altLang="fr-FR" sz="1300"/>
          </a:p>
        </p:txBody>
      </p:sp>
      <p:sp>
        <p:nvSpPr>
          <p:cNvPr id="31747" name="Rectangle 2">
            <a:extLst>
              <a:ext uri="{FF2B5EF4-FFF2-40B4-BE49-F238E27FC236}">
                <a16:creationId xmlns:a16="http://schemas.microsoft.com/office/drawing/2014/main" xmlns="" id="{0CBCA0B6-835F-4F2C-AA52-FF523ACDF092}"/>
              </a:ext>
            </a:extLst>
          </p:cNvPr>
          <p:cNvSpPr>
            <a:spLocks noGrp="1" noRot="1" noChangeAspect="1" noChangeArrowheads="1" noTextEdit="1"/>
          </p:cNvSpPr>
          <p:nvPr>
            <p:ph type="sldImg"/>
          </p:nvPr>
        </p:nvSpPr>
        <p:spPr>
          <a:solidFill>
            <a:srgbClr val="FFFFFF"/>
          </a:solidFill>
          <a:ln/>
        </p:spPr>
      </p:sp>
      <p:sp>
        <p:nvSpPr>
          <p:cNvPr id="31748" name="Rectangle 3">
            <a:extLst>
              <a:ext uri="{FF2B5EF4-FFF2-40B4-BE49-F238E27FC236}">
                <a16:creationId xmlns:a16="http://schemas.microsoft.com/office/drawing/2014/main" xmlns="" id="{85E716A6-FF8A-497A-A58C-2E83CFD68C4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E69569D7-0ABE-094C-8D53-CA40789371BC}" type="slidenum">
              <a:rPr lang="fr-FR" sz="1300"/>
              <a:pPr/>
              <a:t>20</a:t>
            </a:fld>
            <a:endParaRPr lang="fr-FR" sz="1300"/>
          </a:p>
        </p:txBody>
      </p:sp>
      <p:sp>
        <p:nvSpPr>
          <p:cNvPr id="58370" name="Rectangle 2"/>
          <p:cNvSpPr>
            <a:spLocks noChangeArrowheads="1" noTextEdit="1"/>
          </p:cNvSpPr>
          <p:nvPr>
            <p:ph type="sldImg"/>
          </p:nvPr>
        </p:nvSpPr>
        <p:spPr>
          <a:solidFill>
            <a:srgbClr val="FFFFFF"/>
          </a:solidFill>
          <a:ln/>
        </p:spPr>
      </p:sp>
      <p:sp>
        <p:nvSpPr>
          <p:cNvPr id="5837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794E5393-1FB2-1042-99C8-FF432CDCD9CB}" type="slidenum">
              <a:rPr lang="fr-FR" sz="1300"/>
              <a:pPr/>
              <a:t>21</a:t>
            </a:fld>
            <a:endParaRPr lang="fr-FR" sz="1300"/>
          </a:p>
        </p:txBody>
      </p:sp>
      <p:sp>
        <p:nvSpPr>
          <p:cNvPr id="60418" name="Rectangle 2"/>
          <p:cNvSpPr>
            <a:spLocks noChangeArrowheads="1" noTextEdit="1"/>
          </p:cNvSpPr>
          <p:nvPr>
            <p:ph type="sldImg"/>
          </p:nvPr>
        </p:nvSpPr>
        <p:spPr>
          <a:solidFill>
            <a:srgbClr val="FFFFFF"/>
          </a:solidFill>
          <a:ln/>
        </p:spPr>
      </p:sp>
      <p:sp>
        <p:nvSpPr>
          <p:cNvPr id="604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AF39B409-BAFE-3A48-95B9-FD08C839043E}" type="slidenum">
              <a:rPr lang="fr-FR" sz="1300"/>
              <a:pPr/>
              <a:t>22</a:t>
            </a:fld>
            <a:endParaRPr lang="fr-FR" sz="1300"/>
          </a:p>
        </p:txBody>
      </p:sp>
      <p:sp>
        <p:nvSpPr>
          <p:cNvPr id="62466" name="Rectangle 2"/>
          <p:cNvSpPr>
            <a:spLocks noChangeArrowheads="1" noTextEdit="1"/>
          </p:cNvSpPr>
          <p:nvPr>
            <p:ph type="sldImg"/>
          </p:nvPr>
        </p:nvSpPr>
        <p:spPr>
          <a:solidFill>
            <a:srgbClr val="FFFFFF"/>
          </a:solidFill>
          <a:ln/>
        </p:spPr>
      </p:sp>
      <p:sp>
        <p:nvSpPr>
          <p:cNvPr id="6246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40C566D9-A63F-F54F-A008-03DEEF9963D8}" type="slidenum">
              <a:rPr lang="fr-FR" sz="1300"/>
              <a:pPr/>
              <a:t>23</a:t>
            </a:fld>
            <a:endParaRPr lang="fr-FR" sz="1300"/>
          </a:p>
        </p:txBody>
      </p:sp>
      <p:sp>
        <p:nvSpPr>
          <p:cNvPr id="64514" name="Rectangle 2"/>
          <p:cNvSpPr>
            <a:spLocks noChangeArrowheads="1" noTextEdit="1"/>
          </p:cNvSpPr>
          <p:nvPr>
            <p:ph type="sldImg"/>
          </p:nvPr>
        </p:nvSpPr>
        <p:spPr>
          <a:solidFill>
            <a:srgbClr val="FFFFFF"/>
          </a:solidFill>
          <a:ln/>
        </p:spPr>
      </p:sp>
      <p:sp>
        <p:nvSpPr>
          <p:cNvPr id="6451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0C904B97-5B0E-1243-9D1A-AF1F0D9816B0}" type="slidenum">
              <a:rPr lang="fr-FR" sz="1300"/>
              <a:pPr/>
              <a:t>24</a:t>
            </a:fld>
            <a:endParaRPr lang="fr-FR" sz="1300"/>
          </a:p>
        </p:txBody>
      </p:sp>
      <p:sp>
        <p:nvSpPr>
          <p:cNvPr id="66562" name="Rectangle 2"/>
          <p:cNvSpPr>
            <a:spLocks noChangeArrowheads="1" noTextEdit="1"/>
          </p:cNvSpPr>
          <p:nvPr>
            <p:ph type="sldImg"/>
          </p:nvPr>
        </p:nvSpPr>
        <p:spPr>
          <a:solidFill>
            <a:srgbClr val="FFFFFF"/>
          </a:solidFill>
          <a:ln/>
        </p:spPr>
      </p:sp>
      <p:sp>
        <p:nvSpPr>
          <p:cNvPr id="6656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551C4A70-8215-CC41-9B66-B25A0DC81A53}" type="slidenum">
              <a:rPr lang="fr-FR" sz="1300"/>
              <a:pPr/>
              <a:t>25</a:t>
            </a:fld>
            <a:endParaRPr lang="fr-FR" sz="1300"/>
          </a:p>
        </p:txBody>
      </p:sp>
      <p:sp>
        <p:nvSpPr>
          <p:cNvPr id="68610" name="Rectangle 2"/>
          <p:cNvSpPr>
            <a:spLocks noChangeArrowheads="1" noTextEdit="1"/>
          </p:cNvSpPr>
          <p:nvPr>
            <p:ph type="sldImg"/>
          </p:nvPr>
        </p:nvSpPr>
        <p:spPr>
          <a:solidFill>
            <a:srgbClr val="FFFFFF"/>
          </a:solidFill>
          <a:ln/>
        </p:spPr>
      </p:sp>
      <p:sp>
        <p:nvSpPr>
          <p:cNvPr id="6861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5317CC03-A4F0-1642-803E-BE1261E928CE}" type="slidenum">
              <a:rPr lang="fr-FR" sz="1300"/>
              <a:pPr/>
              <a:t>26</a:t>
            </a:fld>
            <a:endParaRPr lang="fr-FR" sz="1300"/>
          </a:p>
        </p:txBody>
      </p:sp>
      <p:sp>
        <p:nvSpPr>
          <p:cNvPr id="70658" name="Rectangle 2"/>
          <p:cNvSpPr>
            <a:spLocks noChangeArrowheads="1" noTextEdit="1"/>
          </p:cNvSpPr>
          <p:nvPr>
            <p:ph type="sldImg"/>
          </p:nvPr>
        </p:nvSpPr>
        <p:spPr>
          <a:solidFill>
            <a:srgbClr val="FFFFFF"/>
          </a:solidFill>
          <a:ln/>
        </p:spPr>
      </p:sp>
      <p:sp>
        <p:nvSpPr>
          <p:cNvPr id="7065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BB1FACAA-A132-C348-961B-CBDC314EB119}" type="slidenum">
              <a:rPr lang="fr-FR" sz="1300"/>
              <a:pPr/>
              <a:t>27</a:t>
            </a:fld>
            <a:endParaRPr lang="fr-FR" sz="1300"/>
          </a:p>
        </p:txBody>
      </p:sp>
      <p:sp>
        <p:nvSpPr>
          <p:cNvPr id="72706" name="Rectangle 2"/>
          <p:cNvSpPr>
            <a:spLocks noChangeArrowheads="1" noTextEdit="1"/>
          </p:cNvSpPr>
          <p:nvPr>
            <p:ph type="sldImg"/>
          </p:nvPr>
        </p:nvSpPr>
        <p:spPr>
          <a:solidFill>
            <a:srgbClr val="FFFFFF"/>
          </a:solidFill>
          <a:ln/>
        </p:spPr>
      </p:sp>
      <p:sp>
        <p:nvSpPr>
          <p:cNvPr id="7270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8CA484C5-87AF-844F-8089-DB12DFC0083C}" type="slidenum">
              <a:rPr lang="fr-FR" sz="1300"/>
              <a:pPr/>
              <a:t>28</a:t>
            </a:fld>
            <a:endParaRPr lang="fr-FR" sz="1300"/>
          </a:p>
        </p:txBody>
      </p:sp>
      <p:sp>
        <p:nvSpPr>
          <p:cNvPr id="74754" name="Rectangle 2"/>
          <p:cNvSpPr>
            <a:spLocks noChangeArrowheads="1" noTextEdit="1"/>
          </p:cNvSpPr>
          <p:nvPr>
            <p:ph type="sldImg"/>
          </p:nvPr>
        </p:nvSpPr>
        <p:spPr>
          <a:solidFill>
            <a:srgbClr val="FFFFFF"/>
          </a:solidFill>
          <a:ln/>
        </p:spPr>
      </p:sp>
      <p:sp>
        <p:nvSpPr>
          <p:cNvPr id="7475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charset="0"/>
                <a:ea typeface="MS PGothic" charset="0"/>
                <a:cs typeface="MS PGothic" charset="0"/>
              </a:defRPr>
            </a:lvl1pPr>
            <a:lvl2pPr marL="742950" indent="-285750" defTabSz="965200">
              <a:defRPr sz="2800">
                <a:solidFill>
                  <a:schemeClr val="tx1"/>
                </a:solidFill>
                <a:latin typeface="Arial" charset="0"/>
                <a:ea typeface="MS PGothic" charset="0"/>
                <a:cs typeface="MS PGothic" charset="0"/>
              </a:defRPr>
            </a:lvl2pPr>
            <a:lvl3pPr marL="1143000" indent="-228600" defTabSz="965200">
              <a:defRPr sz="2800">
                <a:solidFill>
                  <a:schemeClr val="tx1"/>
                </a:solidFill>
                <a:latin typeface="Arial" charset="0"/>
                <a:ea typeface="MS PGothic" charset="0"/>
                <a:cs typeface="MS PGothic" charset="0"/>
              </a:defRPr>
            </a:lvl3pPr>
            <a:lvl4pPr marL="1600200" indent="-228600" defTabSz="965200">
              <a:defRPr sz="2800">
                <a:solidFill>
                  <a:schemeClr val="tx1"/>
                </a:solidFill>
                <a:latin typeface="Arial" charset="0"/>
                <a:ea typeface="MS PGothic" charset="0"/>
                <a:cs typeface="MS PGothic" charset="0"/>
              </a:defRPr>
            </a:lvl4pPr>
            <a:lvl5pPr marL="2057400" indent="-228600" defTabSz="965200">
              <a:defRPr sz="28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6451434F-CAFD-D241-87E3-96D06CD6AE77}" type="slidenum">
              <a:rPr lang="fr-FR" sz="1300"/>
              <a:pPr/>
              <a:t>29</a:t>
            </a:fld>
            <a:endParaRPr lang="fr-FR" sz="1300"/>
          </a:p>
        </p:txBody>
      </p:sp>
      <p:sp>
        <p:nvSpPr>
          <p:cNvPr id="76802" name="Rectangle 2"/>
          <p:cNvSpPr>
            <a:spLocks noChangeArrowheads="1" noTextEdit="1"/>
          </p:cNvSpPr>
          <p:nvPr>
            <p:ph type="sldImg"/>
          </p:nvPr>
        </p:nvSpPr>
        <p:spPr>
          <a:solidFill>
            <a:srgbClr val="FFFFFF"/>
          </a:solidFill>
          <a:ln/>
        </p:spPr>
      </p:sp>
      <p:sp>
        <p:nvSpPr>
          <p:cNvPr id="768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fr-FR">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xmlns="" id="{BF0D421E-0235-42C2-AF08-45C5C20B62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7910D5C6-0080-40A6-A88E-EF1AC87247D0}" type="slidenum">
              <a:rPr lang="fr-FR" altLang="fr-FR" sz="1300" smtClean="0"/>
              <a:pPr/>
              <a:t>3</a:t>
            </a:fld>
            <a:endParaRPr lang="fr-FR" altLang="fr-FR" sz="1300"/>
          </a:p>
        </p:txBody>
      </p:sp>
      <p:sp>
        <p:nvSpPr>
          <p:cNvPr id="33795" name="Rectangle 2">
            <a:extLst>
              <a:ext uri="{FF2B5EF4-FFF2-40B4-BE49-F238E27FC236}">
                <a16:creationId xmlns:a16="http://schemas.microsoft.com/office/drawing/2014/main" xmlns="" id="{6539EA3A-8D4D-4A54-B8D8-498B599D45EC}"/>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xmlns="" id="{72F579C7-CEAE-45D3-90A0-DF1188E805E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xmlns="" id="{9347EAC4-31C9-4494-AFBC-12715EA53F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DA45360F-21E4-46DA-8C1D-CCBFAFA2040E}" type="slidenum">
              <a:rPr lang="fr-FR" altLang="fr-FR" sz="1300" smtClean="0"/>
              <a:pPr/>
              <a:t>30</a:t>
            </a:fld>
            <a:endParaRPr lang="fr-FR" altLang="fr-FR" sz="1300"/>
          </a:p>
        </p:txBody>
      </p:sp>
      <p:sp>
        <p:nvSpPr>
          <p:cNvPr id="72707" name="Rectangle 2">
            <a:extLst>
              <a:ext uri="{FF2B5EF4-FFF2-40B4-BE49-F238E27FC236}">
                <a16:creationId xmlns:a16="http://schemas.microsoft.com/office/drawing/2014/main" xmlns="" id="{290A61F7-1E49-4915-A764-5661DD47C2F8}"/>
              </a:ext>
            </a:extLst>
          </p:cNvPr>
          <p:cNvSpPr>
            <a:spLocks noGrp="1" noRot="1" noChangeAspect="1" noChangeArrowheads="1" noTextEdit="1"/>
          </p:cNvSpPr>
          <p:nvPr>
            <p:ph type="sldImg"/>
          </p:nvPr>
        </p:nvSpPr>
        <p:spPr>
          <a:solidFill>
            <a:srgbClr val="FFFFFF"/>
          </a:solidFill>
          <a:ln/>
        </p:spPr>
      </p:sp>
      <p:sp>
        <p:nvSpPr>
          <p:cNvPr id="72708" name="Rectangle 3">
            <a:extLst>
              <a:ext uri="{FF2B5EF4-FFF2-40B4-BE49-F238E27FC236}">
                <a16:creationId xmlns:a16="http://schemas.microsoft.com/office/drawing/2014/main" xmlns="" id="{E3B20753-7546-4E4C-9652-A16732B1477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47935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xmlns="" id="{35D3BA69-66EF-4669-AE73-50A1C9A613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68A2A5E1-1901-4CCE-BEAF-A2F3196950FE}" type="slidenum">
              <a:rPr lang="fr-FR" altLang="fr-FR" sz="1300" smtClean="0"/>
              <a:pPr/>
              <a:t>4</a:t>
            </a:fld>
            <a:endParaRPr lang="fr-FR" altLang="fr-FR" sz="1300"/>
          </a:p>
        </p:txBody>
      </p:sp>
      <p:sp>
        <p:nvSpPr>
          <p:cNvPr id="35843" name="Rectangle 2">
            <a:extLst>
              <a:ext uri="{FF2B5EF4-FFF2-40B4-BE49-F238E27FC236}">
                <a16:creationId xmlns:a16="http://schemas.microsoft.com/office/drawing/2014/main" xmlns="" id="{A735152A-1BCA-4C58-AD1C-D081254E236A}"/>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xmlns="" id="{D8A5AA2F-0E90-4078-9AC2-2EDA62D178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xmlns="" id="{239A06A1-A979-4932-9D96-0C8F47F211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763C3BFC-CE64-4EB4-8F16-F0D35DAF901D}" type="slidenum">
              <a:rPr lang="fr-FR" altLang="fr-FR" sz="1300" smtClean="0"/>
              <a:pPr/>
              <a:t>5</a:t>
            </a:fld>
            <a:endParaRPr lang="fr-FR" altLang="fr-FR" sz="1300"/>
          </a:p>
        </p:txBody>
      </p:sp>
      <p:sp>
        <p:nvSpPr>
          <p:cNvPr id="37891" name="Rectangle 2">
            <a:extLst>
              <a:ext uri="{FF2B5EF4-FFF2-40B4-BE49-F238E27FC236}">
                <a16:creationId xmlns:a16="http://schemas.microsoft.com/office/drawing/2014/main" xmlns="" id="{F0706051-1C30-418A-B6B1-37C883DF7C4A}"/>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xmlns="" id="{CA93EA55-874F-4CEC-A6DB-4B96A8FB42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xmlns="" id="{BCC8C26D-9571-4DFE-92C6-E70D939CA3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0B144A5B-0D60-4B32-848F-CA059296AC0B}" type="slidenum">
              <a:rPr lang="fr-FR" altLang="fr-FR" sz="1300" smtClean="0"/>
              <a:pPr/>
              <a:t>6</a:t>
            </a:fld>
            <a:endParaRPr lang="fr-FR" altLang="fr-FR" sz="1300"/>
          </a:p>
        </p:txBody>
      </p:sp>
      <p:sp>
        <p:nvSpPr>
          <p:cNvPr id="39939" name="Rectangle 2">
            <a:extLst>
              <a:ext uri="{FF2B5EF4-FFF2-40B4-BE49-F238E27FC236}">
                <a16:creationId xmlns:a16="http://schemas.microsoft.com/office/drawing/2014/main" xmlns="" id="{5B5B8943-A0BD-4976-9A74-56EB6ED7DB92}"/>
              </a:ext>
            </a:extLst>
          </p:cNvPr>
          <p:cNvSpPr>
            <a:spLocks noGrp="1" noRot="1" noChangeAspect="1" noChangeArrowheads="1" noTextEdit="1"/>
          </p:cNvSpPr>
          <p:nvPr>
            <p:ph type="sldImg"/>
          </p:nvPr>
        </p:nvSpPr>
        <p:spPr>
          <a:solidFill>
            <a:srgbClr val="FFFFFF"/>
          </a:solidFill>
          <a:ln/>
        </p:spPr>
      </p:sp>
      <p:sp>
        <p:nvSpPr>
          <p:cNvPr id="39940" name="Rectangle 3">
            <a:extLst>
              <a:ext uri="{FF2B5EF4-FFF2-40B4-BE49-F238E27FC236}">
                <a16:creationId xmlns:a16="http://schemas.microsoft.com/office/drawing/2014/main" xmlns="" id="{358DA306-991B-4A1C-A273-0CE6B0AA76E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xmlns="" id="{4006460B-3BA0-4753-9DB9-3429BF00B6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19A94501-7D39-4394-A63C-EB61F08BD5C7}" type="slidenum">
              <a:rPr lang="fr-FR" altLang="fr-FR" sz="1300" smtClean="0"/>
              <a:pPr/>
              <a:t>7</a:t>
            </a:fld>
            <a:endParaRPr lang="fr-FR" altLang="fr-FR" sz="1300"/>
          </a:p>
        </p:txBody>
      </p:sp>
      <p:sp>
        <p:nvSpPr>
          <p:cNvPr id="41987" name="Rectangle 2">
            <a:extLst>
              <a:ext uri="{FF2B5EF4-FFF2-40B4-BE49-F238E27FC236}">
                <a16:creationId xmlns:a16="http://schemas.microsoft.com/office/drawing/2014/main" xmlns="" id="{E0957B67-9405-454B-B210-6982BC25A757}"/>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xmlns="" id="{2C25D3E2-BDA7-4385-B13F-812ACC02C39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xmlns="" id="{8A1B329C-7307-4769-A757-7DBC38A9E5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C8F5AEAF-3818-4519-8266-617868E6A64B}" type="slidenum">
              <a:rPr lang="fr-FR" altLang="fr-FR" sz="1300" smtClean="0"/>
              <a:pPr/>
              <a:t>8</a:t>
            </a:fld>
            <a:endParaRPr lang="fr-FR" altLang="fr-FR" sz="1300"/>
          </a:p>
        </p:txBody>
      </p:sp>
      <p:sp>
        <p:nvSpPr>
          <p:cNvPr id="44035" name="Rectangle 2">
            <a:extLst>
              <a:ext uri="{FF2B5EF4-FFF2-40B4-BE49-F238E27FC236}">
                <a16:creationId xmlns:a16="http://schemas.microsoft.com/office/drawing/2014/main" xmlns="" id="{840B8B01-455C-4A1A-AA82-5C5F6059ED12}"/>
              </a:ext>
            </a:extLst>
          </p:cNvPr>
          <p:cNvSpPr>
            <a:spLocks noGrp="1" noRot="1" noChangeAspect="1" noChangeArrowheads="1" noTextEdit="1"/>
          </p:cNvSpPr>
          <p:nvPr>
            <p:ph type="sldImg"/>
          </p:nvPr>
        </p:nvSpPr>
        <p:spPr>
          <a:solidFill>
            <a:srgbClr val="FFFFFF"/>
          </a:solidFill>
          <a:ln/>
        </p:spPr>
      </p:sp>
      <p:sp>
        <p:nvSpPr>
          <p:cNvPr id="44036" name="Rectangle 3">
            <a:extLst>
              <a:ext uri="{FF2B5EF4-FFF2-40B4-BE49-F238E27FC236}">
                <a16:creationId xmlns:a16="http://schemas.microsoft.com/office/drawing/2014/main" xmlns="" id="{E5A2F445-35E8-445E-8191-A451A83D34C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xmlns="" id="{096201D3-5012-4BEB-B033-D18D97557B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800">
                <a:solidFill>
                  <a:schemeClr val="tx1"/>
                </a:solidFill>
                <a:latin typeface="Arial" panose="020B0604020202020204" pitchFamily="34" charset="0"/>
                <a:ea typeface="MS PGothic" panose="020B0600070205080204" pitchFamily="34" charset="-128"/>
              </a:defRPr>
            </a:lvl1pPr>
            <a:lvl2pPr marL="742950" indent="-285750" defTabSz="965200">
              <a:defRPr sz="2800">
                <a:solidFill>
                  <a:schemeClr val="tx1"/>
                </a:solidFill>
                <a:latin typeface="Arial" panose="020B0604020202020204" pitchFamily="34" charset="0"/>
                <a:ea typeface="MS PGothic" panose="020B0600070205080204" pitchFamily="34" charset="-128"/>
              </a:defRPr>
            </a:lvl2pPr>
            <a:lvl3pPr marL="1143000" indent="-228600" defTabSz="965200">
              <a:defRPr sz="2800">
                <a:solidFill>
                  <a:schemeClr val="tx1"/>
                </a:solidFill>
                <a:latin typeface="Arial" panose="020B0604020202020204" pitchFamily="34" charset="0"/>
                <a:ea typeface="MS PGothic" panose="020B0600070205080204" pitchFamily="34" charset="-128"/>
              </a:defRPr>
            </a:lvl3pPr>
            <a:lvl4pPr marL="1600200" indent="-228600" defTabSz="965200">
              <a:defRPr sz="2800">
                <a:solidFill>
                  <a:schemeClr val="tx1"/>
                </a:solidFill>
                <a:latin typeface="Arial" panose="020B0604020202020204" pitchFamily="34" charset="0"/>
                <a:ea typeface="MS PGothic" panose="020B0600070205080204" pitchFamily="34" charset="-128"/>
              </a:defRPr>
            </a:lvl4pPr>
            <a:lvl5pPr marL="2057400" indent="-228600" defTabSz="965200">
              <a:defRPr sz="28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18293C04-7082-4D90-9D55-BD1CC72EFEBD}" type="slidenum">
              <a:rPr lang="fr-FR" altLang="fr-FR" sz="1300" smtClean="0"/>
              <a:pPr/>
              <a:t>9</a:t>
            </a:fld>
            <a:endParaRPr lang="fr-FR" altLang="fr-FR" sz="1300"/>
          </a:p>
        </p:txBody>
      </p:sp>
      <p:sp>
        <p:nvSpPr>
          <p:cNvPr id="46083" name="Rectangle 2">
            <a:extLst>
              <a:ext uri="{FF2B5EF4-FFF2-40B4-BE49-F238E27FC236}">
                <a16:creationId xmlns:a16="http://schemas.microsoft.com/office/drawing/2014/main" xmlns="" id="{D80FFB65-88D7-4FF0-AF44-AD78E05460FE}"/>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xmlns="" id="{E74F897E-D3BE-414A-9441-B77FCB3A2D5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25"/>
            <a:ext cx="8420100" cy="1470025"/>
          </a:xfrm>
          <a:prstGeom prst="rect">
            <a:avLst/>
          </a:prstGeom>
        </p:spPr>
        <p:txBody>
          <a:bodyPr/>
          <a:lstStyle/>
          <a:p>
            <a:r>
              <a:rPr lang="fr-FR"/>
              <a:t>Cliquez et modifiez le titre</a:t>
            </a:r>
          </a:p>
        </p:txBody>
      </p:sp>
      <p:sp>
        <p:nvSpPr>
          <p:cNvPr id="3" name="Sous-titr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xmlns="" id="{3950CC7A-ACD1-438F-85A6-9E9A0EF77BFF}"/>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5" name="Espace réservé du pied de page 4">
            <a:extLst>
              <a:ext uri="{FF2B5EF4-FFF2-40B4-BE49-F238E27FC236}">
                <a16:creationId xmlns:a16="http://schemas.microsoft.com/office/drawing/2014/main" xmlns="" id="{E6BF9477-7AF7-42C3-BE2C-399387512279}"/>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2818390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742950" y="609600"/>
            <a:ext cx="8420100" cy="1143000"/>
          </a:xfrm>
          <a:prstGeom prst="rect">
            <a:avLst/>
          </a:prstGeom>
        </p:spPr>
        <p:txBody>
          <a:bodyPr/>
          <a:lstStyle/>
          <a:p>
            <a:r>
              <a:rPr lang="fr-FR"/>
              <a:t>Cliquez et modifiez le titre</a:t>
            </a:r>
          </a:p>
        </p:txBody>
      </p:sp>
      <p:sp>
        <p:nvSpPr>
          <p:cNvPr id="3" name="Espace réservé du texte vertical 2"/>
          <p:cNvSpPr>
            <a:spLocks noGrp="1"/>
          </p:cNvSpPr>
          <p:nvPr>
            <p:ph type="body" orient="vert" idx="1"/>
          </p:nvPr>
        </p:nvSpPr>
        <p:spPr>
          <a:xfrm>
            <a:off x="742950" y="1981200"/>
            <a:ext cx="8420100" cy="4114800"/>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6425D495-3270-4729-A15C-232F9E8BD002}"/>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5" name="Espace réservé du pied de page 4">
            <a:extLst>
              <a:ext uri="{FF2B5EF4-FFF2-40B4-BE49-F238E27FC236}">
                <a16:creationId xmlns:a16="http://schemas.microsoft.com/office/drawing/2014/main" xmlns="" id="{D10286DD-0703-405B-97EE-9D1773412C68}"/>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1442602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58025" y="609600"/>
            <a:ext cx="2105025" cy="5486400"/>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742950" y="609600"/>
            <a:ext cx="6162675" cy="5486400"/>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B3697B80-40BD-42FE-B905-F856DB7C1D0E}"/>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5" name="Espace réservé du pied de page 4">
            <a:extLst>
              <a:ext uri="{FF2B5EF4-FFF2-40B4-BE49-F238E27FC236}">
                <a16:creationId xmlns:a16="http://schemas.microsoft.com/office/drawing/2014/main" xmlns="" id="{6FDB245F-0555-4A09-9B45-FE16BFC77A8B}"/>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24159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vert="horz"/>
          <a:lstStyle/>
          <a:p>
            <a:r>
              <a:rPr lang="fr-FR"/>
              <a:t>Cliquez et modifiez le titre</a:t>
            </a:r>
          </a:p>
        </p:txBody>
      </p:sp>
      <p:sp>
        <p:nvSpPr>
          <p:cNvPr id="3" name="Rectangle 5">
            <a:extLst>
              <a:ext uri="{FF2B5EF4-FFF2-40B4-BE49-F238E27FC236}">
                <a16:creationId xmlns:a16="http://schemas.microsoft.com/office/drawing/2014/main" xmlns="" id="{252C73B3-4ED1-484E-9833-58CF795C0AF4}"/>
              </a:ext>
            </a:extLst>
          </p:cNvPr>
          <p:cNvSpPr>
            <a:spLocks noGrp="1" noChangeArrowheads="1"/>
          </p:cNvSpPr>
          <p:nvPr>
            <p:ph type="ftr" sz="quarter" idx="10"/>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fr-FR" altLang="fr-FR"/>
              <a:t>Journée technique VAD – LE CONFORT D’ETE / 16-10-2012</a:t>
            </a:r>
          </a:p>
        </p:txBody>
      </p:sp>
    </p:spTree>
    <p:extLst>
      <p:ext uri="{BB962C8B-B14F-4D97-AF65-F5344CB8AC3E}">
        <p14:creationId xmlns:p14="http://schemas.microsoft.com/office/powerpoint/2010/main" val="966107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25"/>
            <a:ext cx="8420100" cy="1470025"/>
          </a:xfrm>
        </p:spPr>
        <p:txBody>
          <a:bodyPr/>
          <a:lstStyle/>
          <a:p>
            <a:r>
              <a:rPr lang="fr-FR"/>
              <a:t>Cliquez et modifiez le titre</a:t>
            </a:r>
          </a:p>
        </p:txBody>
      </p:sp>
      <p:sp>
        <p:nvSpPr>
          <p:cNvPr id="3" name="Sous-titr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xmlns="" id="{B1EF04C0-5814-4364-8165-894103E203F9}"/>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B37E04C-DDAB-4DB9-8029-D670CB9F9FD7}" type="datetimeFigureOut">
              <a:rPr lang="fr-FR" altLang="fr-FR"/>
              <a:pPr>
                <a:defRPr/>
              </a:pPr>
              <a:t>04/12/2017</a:t>
            </a:fld>
            <a:endParaRPr lang="fr-FR" altLang="fr-FR"/>
          </a:p>
        </p:txBody>
      </p:sp>
      <p:sp>
        <p:nvSpPr>
          <p:cNvPr id="5" name="Espace réservé du pied de page 4">
            <a:extLst>
              <a:ext uri="{FF2B5EF4-FFF2-40B4-BE49-F238E27FC236}">
                <a16:creationId xmlns:a16="http://schemas.microsoft.com/office/drawing/2014/main" xmlns="" id="{F1A10F00-0D65-4E66-A036-12F5E47FF81C}"/>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xmlns="" id="{13F7122A-7D08-4B9C-8670-59943C21E814}"/>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5F7964-5E98-4C0F-824C-4B95C2F28640}" type="slidenum">
              <a:rPr lang="fr-FR" altLang="fr-FR"/>
              <a:pPr>
                <a:defRPr/>
              </a:pPr>
              <a:t>‹#›</a:t>
            </a:fld>
            <a:endParaRPr lang="fr-FR" altLang="fr-FR"/>
          </a:p>
        </p:txBody>
      </p:sp>
    </p:spTree>
    <p:extLst>
      <p:ext uri="{BB962C8B-B14F-4D97-AF65-F5344CB8AC3E}">
        <p14:creationId xmlns:p14="http://schemas.microsoft.com/office/powerpoint/2010/main" val="2407513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BDD5500B-ECFC-4614-944E-8B09080636BD}"/>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D96772C-A12C-4687-8B0E-FD4C55BE71F7}" type="datetimeFigureOut">
              <a:rPr lang="fr-FR" altLang="fr-FR"/>
              <a:pPr>
                <a:defRPr/>
              </a:pPr>
              <a:t>04/12/2017</a:t>
            </a:fld>
            <a:endParaRPr lang="fr-FR" altLang="fr-FR"/>
          </a:p>
        </p:txBody>
      </p:sp>
      <p:sp>
        <p:nvSpPr>
          <p:cNvPr id="5" name="Espace réservé du pied de page 4">
            <a:extLst>
              <a:ext uri="{FF2B5EF4-FFF2-40B4-BE49-F238E27FC236}">
                <a16:creationId xmlns:a16="http://schemas.microsoft.com/office/drawing/2014/main" xmlns="" id="{A79A0C03-8A78-47CA-A597-FB376B340723}"/>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xmlns="" id="{B1C79702-4483-4F45-89C8-2D477FC08948}"/>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BE79AF7-61C4-4D77-B565-563792EB0BF4}" type="slidenum">
              <a:rPr lang="fr-FR" altLang="fr-FR"/>
              <a:pPr>
                <a:defRPr/>
              </a:pPr>
              <a:t>‹#›</a:t>
            </a:fld>
            <a:endParaRPr lang="fr-FR" altLang="fr-FR"/>
          </a:p>
        </p:txBody>
      </p:sp>
    </p:spTree>
    <p:extLst>
      <p:ext uri="{BB962C8B-B14F-4D97-AF65-F5344CB8AC3E}">
        <p14:creationId xmlns:p14="http://schemas.microsoft.com/office/powerpoint/2010/main" val="539207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0"/>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65C99689-6F5C-4F3B-9C01-705DA6748483}"/>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3AF12E4-038C-4FAB-8E96-8232484591CF}" type="datetimeFigureOut">
              <a:rPr lang="fr-FR" altLang="fr-FR"/>
              <a:pPr>
                <a:defRPr/>
              </a:pPr>
              <a:t>04/12/2017</a:t>
            </a:fld>
            <a:endParaRPr lang="fr-FR" altLang="fr-FR"/>
          </a:p>
        </p:txBody>
      </p:sp>
      <p:sp>
        <p:nvSpPr>
          <p:cNvPr id="5" name="Espace réservé du pied de page 4">
            <a:extLst>
              <a:ext uri="{FF2B5EF4-FFF2-40B4-BE49-F238E27FC236}">
                <a16:creationId xmlns:a16="http://schemas.microsoft.com/office/drawing/2014/main" xmlns="" id="{5C977EF0-9F1D-4244-B91D-AA75335FFDAC}"/>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xmlns="" id="{8F2E03B1-2EFD-47CC-93DA-5F2506E330D9}"/>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EDB106E-7A55-4561-BA70-61E2837B41C1}" type="slidenum">
              <a:rPr lang="fr-FR" altLang="fr-FR"/>
              <a:pPr>
                <a:defRPr/>
              </a:pPr>
              <a:t>‹#›</a:t>
            </a:fld>
            <a:endParaRPr lang="fr-FR" altLang="fr-FR"/>
          </a:p>
        </p:txBody>
      </p:sp>
    </p:spTree>
    <p:extLst>
      <p:ext uri="{BB962C8B-B14F-4D97-AF65-F5344CB8AC3E}">
        <p14:creationId xmlns:p14="http://schemas.microsoft.com/office/powerpoint/2010/main" val="393849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E809CF19-1850-4C96-86D2-25128BC65813}"/>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3C9ABEB-35E8-46F5-BCDB-CECD50C9D03F}" type="datetimeFigureOut">
              <a:rPr lang="fr-FR" altLang="fr-FR"/>
              <a:pPr>
                <a:defRPr/>
              </a:pPr>
              <a:t>04/12/2017</a:t>
            </a:fld>
            <a:endParaRPr lang="fr-FR" altLang="fr-FR"/>
          </a:p>
        </p:txBody>
      </p:sp>
      <p:sp>
        <p:nvSpPr>
          <p:cNvPr id="6" name="Espace réservé du pied de page 5">
            <a:extLst>
              <a:ext uri="{FF2B5EF4-FFF2-40B4-BE49-F238E27FC236}">
                <a16:creationId xmlns:a16="http://schemas.microsoft.com/office/drawing/2014/main" xmlns="" id="{669BFC91-4F8D-4550-AE63-9555537D4DD2}"/>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xmlns="" id="{352BEAE0-E1EF-4C7C-B112-768E1DC8359F}"/>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9FD86D6-6268-4859-8255-CDD3247EC2FE}" type="slidenum">
              <a:rPr lang="fr-FR" altLang="fr-FR"/>
              <a:pPr>
                <a:defRPr/>
              </a:pPr>
              <a:t>‹#›</a:t>
            </a:fld>
            <a:endParaRPr lang="fr-FR" altLang="fr-FR"/>
          </a:p>
        </p:txBody>
      </p:sp>
    </p:spTree>
    <p:extLst>
      <p:ext uri="{BB962C8B-B14F-4D97-AF65-F5344CB8AC3E}">
        <p14:creationId xmlns:p14="http://schemas.microsoft.com/office/powerpoint/2010/main" val="2005793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3C39AAD5-6AB4-4441-9800-B3A78DBFCFC7}"/>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A177701-65D5-498A-9E96-0DCBFF7D83A0}" type="datetimeFigureOut">
              <a:rPr lang="fr-FR" altLang="fr-FR"/>
              <a:pPr>
                <a:defRPr/>
              </a:pPr>
              <a:t>04/12/2017</a:t>
            </a:fld>
            <a:endParaRPr lang="fr-FR" altLang="fr-FR"/>
          </a:p>
        </p:txBody>
      </p:sp>
      <p:sp>
        <p:nvSpPr>
          <p:cNvPr id="8" name="Espace réservé du pied de page 7">
            <a:extLst>
              <a:ext uri="{FF2B5EF4-FFF2-40B4-BE49-F238E27FC236}">
                <a16:creationId xmlns:a16="http://schemas.microsoft.com/office/drawing/2014/main" xmlns="" id="{A7BC86E5-696D-4C8D-8E86-AB3DB4FAB53F}"/>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9" name="Espace réservé du numéro de diapositive 8">
            <a:extLst>
              <a:ext uri="{FF2B5EF4-FFF2-40B4-BE49-F238E27FC236}">
                <a16:creationId xmlns:a16="http://schemas.microsoft.com/office/drawing/2014/main" xmlns="" id="{C96B51A0-185C-4B76-8269-154240710061}"/>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1CC75B4-23A1-49AA-AB3F-44F4CA8D0F66}" type="slidenum">
              <a:rPr lang="fr-FR" altLang="fr-FR"/>
              <a:pPr>
                <a:defRPr/>
              </a:pPr>
              <a:t>‹#›</a:t>
            </a:fld>
            <a:endParaRPr lang="fr-FR" altLang="fr-FR"/>
          </a:p>
        </p:txBody>
      </p:sp>
    </p:spTree>
    <p:extLst>
      <p:ext uri="{BB962C8B-B14F-4D97-AF65-F5344CB8AC3E}">
        <p14:creationId xmlns:p14="http://schemas.microsoft.com/office/powerpoint/2010/main" val="1311452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a:extLst>
              <a:ext uri="{FF2B5EF4-FFF2-40B4-BE49-F238E27FC236}">
                <a16:creationId xmlns:a16="http://schemas.microsoft.com/office/drawing/2014/main" xmlns="" id="{F346F6E9-F625-4F66-90E5-97E8C75F86DC}"/>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E8CE2BF-51C0-4A1A-95A2-6F761A379BC2}" type="datetimeFigureOut">
              <a:rPr lang="fr-FR" altLang="fr-FR"/>
              <a:pPr>
                <a:defRPr/>
              </a:pPr>
              <a:t>04/12/2017</a:t>
            </a:fld>
            <a:endParaRPr lang="fr-FR" altLang="fr-FR"/>
          </a:p>
        </p:txBody>
      </p:sp>
      <p:sp>
        <p:nvSpPr>
          <p:cNvPr id="4" name="Espace réservé du pied de page 3">
            <a:extLst>
              <a:ext uri="{FF2B5EF4-FFF2-40B4-BE49-F238E27FC236}">
                <a16:creationId xmlns:a16="http://schemas.microsoft.com/office/drawing/2014/main" xmlns="" id="{D7982BF3-3326-4630-BA9F-772FFE3AD025}"/>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5" name="Espace réservé du numéro de diapositive 4">
            <a:extLst>
              <a:ext uri="{FF2B5EF4-FFF2-40B4-BE49-F238E27FC236}">
                <a16:creationId xmlns:a16="http://schemas.microsoft.com/office/drawing/2014/main" xmlns="" id="{2905AEAB-DCF3-4FA6-90D9-33BA724C56EB}"/>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D78C2C2-06B0-4CF7-9389-C07207D4B76C}" type="slidenum">
              <a:rPr lang="fr-FR" altLang="fr-FR"/>
              <a:pPr>
                <a:defRPr/>
              </a:pPr>
              <a:t>‹#›</a:t>
            </a:fld>
            <a:endParaRPr lang="fr-FR" altLang="fr-FR"/>
          </a:p>
        </p:txBody>
      </p:sp>
    </p:spTree>
    <p:extLst>
      <p:ext uri="{BB962C8B-B14F-4D97-AF65-F5344CB8AC3E}">
        <p14:creationId xmlns:p14="http://schemas.microsoft.com/office/powerpoint/2010/main" val="1285248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96C3506D-093C-4529-AC0F-E953C733EBF6}"/>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CC35025-62AE-40A4-8876-7E59FFC54DA6}" type="datetimeFigureOut">
              <a:rPr lang="fr-FR" altLang="fr-FR"/>
              <a:pPr>
                <a:defRPr/>
              </a:pPr>
              <a:t>04/12/2017</a:t>
            </a:fld>
            <a:endParaRPr lang="fr-FR" altLang="fr-FR"/>
          </a:p>
        </p:txBody>
      </p:sp>
      <p:sp>
        <p:nvSpPr>
          <p:cNvPr id="3" name="Espace réservé du pied de page 2">
            <a:extLst>
              <a:ext uri="{FF2B5EF4-FFF2-40B4-BE49-F238E27FC236}">
                <a16:creationId xmlns:a16="http://schemas.microsoft.com/office/drawing/2014/main" xmlns="" id="{0A622DC5-985A-43B9-87B5-66003295910B}"/>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4" name="Espace réservé du numéro de diapositive 3">
            <a:extLst>
              <a:ext uri="{FF2B5EF4-FFF2-40B4-BE49-F238E27FC236}">
                <a16:creationId xmlns:a16="http://schemas.microsoft.com/office/drawing/2014/main" xmlns="" id="{8F00610A-C8FE-4741-B38D-DD41BCE5672B}"/>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5A4269-91CB-4B58-9F27-9AF3C8F09F24}" type="slidenum">
              <a:rPr lang="fr-FR" altLang="fr-FR"/>
              <a:pPr>
                <a:defRPr/>
              </a:pPr>
              <a:t>‹#›</a:t>
            </a:fld>
            <a:endParaRPr lang="fr-FR" altLang="fr-FR"/>
          </a:p>
        </p:txBody>
      </p:sp>
    </p:spTree>
    <p:extLst>
      <p:ext uri="{BB962C8B-B14F-4D97-AF65-F5344CB8AC3E}">
        <p14:creationId xmlns:p14="http://schemas.microsoft.com/office/powerpoint/2010/main" val="26532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742950" y="609600"/>
            <a:ext cx="8420100" cy="1143000"/>
          </a:xfrm>
          <a:prstGeom prst="rect">
            <a:avLst/>
          </a:prstGeom>
        </p:spPr>
        <p:txBody>
          <a:bodyPr/>
          <a:lstStyle/>
          <a:p>
            <a:r>
              <a:rPr lang="fr-FR"/>
              <a:t>Cliquez et modifiez le titre</a:t>
            </a:r>
          </a:p>
        </p:txBody>
      </p:sp>
      <p:sp>
        <p:nvSpPr>
          <p:cNvPr id="3" name="Espace réservé du contenu 2"/>
          <p:cNvSpPr>
            <a:spLocks noGrp="1"/>
          </p:cNvSpPr>
          <p:nvPr>
            <p:ph idx="1"/>
          </p:nvPr>
        </p:nvSpPr>
        <p:spPr>
          <a:xfrm>
            <a:off x="742950" y="1981200"/>
            <a:ext cx="8420100" cy="4114800"/>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A45F3ACC-D022-4914-8297-095AD4EB6612}"/>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5" name="Espace réservé du pied de page 4">
            <a:extLst>
              <a:ext uri="{FF2B5EF4-FFF2-40B4-BE49-F238E27FC236}">
                <a16:creationId xmlns:a16="http://schemas.microsoft.com/office/drawing/2014/main" xmlns="" id="{16291079-D326-488D-AF1D-DE092F30A564}"/>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2959908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138"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8ACA4C58-02E0-450D-BC37-AE9F99578FEB}"/>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D537D9B-17F9-4E0D-AA44-8B4E89CB04ED}" type="datetimeFigureOut">
              <a:rPr lang="fr-FR" altLang="fr-FR"/>
              <a:pPr>
                <a:defRPr/>
              </a:pPr>
              <a:t>04/12/2017</a:t>
            </a:fld>
            <a:endParaRPr lang="fr-FR" altLang="fr-FR"/>
          </a:p>
        </p:txBody>
      </p:sp>
      <p:sp>
        <p:nvSpPr>
          <p:cNvPr id="6" name="Espace réservé du pied de page 5">
            <a:extLst>
              <a:ext uri="{FF2B5EF4-FFF2-40B4-BE49-F238E27FC236}">
                <a16:creationId xmlns:a16="http://schemas.microsoft.com/office/drawing/2014/main" xmlns="" id="{F8ABB431-D8C0-4BF2-8DD2-A1EE9C33AF74}"/>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xmlns="" id="{DA3144F5-65A5-45C2-9722-313316BEEAAE}"/>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963A1BC-BCBB-4BFA-8049-34E3947B40B9}" type="slidenum">
              <a:rPr lang="fr-FR" altLang="fr-FR"/>
              <a:pPr>
                <a:defRPr/>
              </a:pPr>
              <a:t>‹#›</a:t>
            </a:fld>
            <a:endParaRPr lang="fr-FR" altLang="fr-FR"/>
          </a:p>
        </p:txBody>
      </p:sp>
    </p:spTree>
    <p:extLst>
      <p:ext uri="{BB962C8B-B14F-4D97-AF65-F5344CB8AC3E}">
        <p14:creationId xmlns:p14="http://schemas.microsoft.com/office/powerpoint/2010/main" val="261117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F1DA03DD-ECDE-4945-BCE5-976C40506C43}"/>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A6B8EDB-F3F5-4186-82B0-5853BBB95DFD}" type="datetimeFigureOut">
              <a:rPr lang="fr-FR" altLang="fr-FR"/>
              <a:pPr>
                <a:defRPr/>
              </a:pPr>
              <a:t>04/12/2017</a:t>
            </a:fld>
            <a:endParaRPr lang="fr-FR" altLang="fr-FR"/>
          </a:p>
        </p:txBody>
      </p:sp>
      <p:sp>
        <p:nvSpPr>
          <p:cNvPr id="6" name="Espace réservé du pied de page 5">
            <a:extLst>
              <a:ext uri="{FF2B5EF4-FFF2-40B4-BE49-F238E27FC236}">
                <a16:creationId xmlns:a16="http://schemas.microsoft.com/office/drawing/2014/main" xmlns="" id="{F36B7207-0E65-4F72-A41C-64DDB568B5CB}"/>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xmlns="" id="{A3EC8A62-A595-4C59-9F0D-A2B810FB0868}"/>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2A48A16-301A-4C37-8616-12BD29D68404}" type="slidenum">
              <a:rPr lang="fr-FR" altLang="fr-FR"/>
              <a:pPr>
                <a:defRPr/>
              </a:pPr>
              <a:t>‹#›</a:t>
            </a:fld>
            <a:endParaRPr lang="fr-FR" altLang="fr-FR"/>
          </a:p>
        </p:txBody>
      </p:sp>
    </p:spTree>
    <p:extLst>
      <p:ext uri="{BB962C8B-B14F-4D97-AF65-F5344CB8AC3E}">
        <p14:creationId xmlns:p14="http://schemas.microsoft.com/office/powerpoint/2010/main" val="518374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098F4AED-E3F5-450F-980B-AEB27453CAF1}"/>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0E6037D-E0F2-49E7-AC52-7FE8434A7D53}" type="datetimeFigureOut">
              <a:rPr lang="fr-FR" altLang="fr-FR"/>
              <a:pPr>
                <a:defRPr/>
              </a:pPr>
              <a:t>04/12/2017</a:t>
            </a:fld>
            <a:endParaRPr lang="fr-FR" altLang="fr-FR"/>
          </a:p>
        </p:txBody>
      </p:sp>
      <p:sp>
        <p:nvSpPr>
          <p:cNvPr id="5" name="Espace réservé du pied de page 4">
            <a:extLst>
              <a:ext uri="{FF2B5EF4-FFF2-40B4-BE49-F238E27FC236}">
                <a16:creationId xmlns:a16="http://schemas.microsoft.com/office/drawing/2014/main" xmlns="" id="{851D60D3-1D00-48BF-B43B-DCB49CDFC6E9}"/>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xmlns="" id="{D58A7D9F-6B30-4760-810C-0567D5908CDB}"/>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CD09974-E687-42C5-850D-641620301D67}" type="slidenum">
              <a:rPr lang="fr-FR" altLang="fr-FR"/>
              <a:pPr>
                <a:defRPr/>
              </a:pPr>
              <a:t>‹#›</a:t>
            </a:fld>
            <a:endParaRPr lang="fr-FR" altLang="fr-FR"/>
          </a:p>
        </p:txBody>
      </p:sp>
    </p:spTree>
    <p:extLst>
      <p:ext uri="{BB962C8B-B14F-4D97-AF65-F5344CB8AC3E}">
        <p14:creationId xmlns:p14="http://schemas.microsoft.com/office/powerpoint/2010/main" val="3097650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81850" y="274638"/>
            <a:ext cx="222885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95300" y="274638"/>
            <a:ext cx="653415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231623EE-BA5B-46EA-8FE5-0B61CC27E25F}"/>
              </a:ext>
            </a:extLst>
          </p:cNvPr>
          <p:cNvSpPr>
            <a:spLocks noGrp="1"/>
          </p:cNvSpPr>
          <p:nvPr>
            <p:ph type="dt" sz="half" idx="10"/>
          </p:nvPr>
        </p:nvSpPr>
        <p:spPr>
          <a:xfrm>
            <a:off x="495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D87EC13-C629-448E-A716-A2ED660EDF7D}" type="datetimeFigureOut">
              <a:rPr lang="fr-FR" altLang="fr-FR"/>
              <a:pPr>
                <a:defRPr/>
              </a:pPr>
              <a:t>04/12/2017</a:t>
            </a:fld>
            <a:endParaRPr lang="fr-FR" altLang="fr-FR"/>
          </a:p>
        </p:txBody>
      </p:sp>
      <p:sp>
        <p:nvSpPr>
          <p:cNvPr id="5" name="Espace réservé du pied de page 4">
            <a:extLst>
              <a:ext uri="{FF2B5EF4-FFF2-40B4-BE49-F238E27FC236}">
                <a16:creationId xmlns:a16="http://schemas.microsoft.com/office/drawing/2014/main" xmlns="" id="{AD9DA374-408B-4DFE-9BAC-37F028E85A06}"/>
              </a:ext>
            </a:extLst>
          </p:cNvPr>
          <p:cNvSpPr>
            <a:spLocks noGrp="1"/>
          </p:cNvSpPr>
          <p:nvPr>
            <p:ph type="ftr" sz="quarter" idx="11"/>
          </p:nvPr>
        </p:nvSpPr>
        <p:spPr>
          <a:xfrm>
            <a:off x="3384550" y="6356350"/>
            <a:ext cx="3136900" cy="365125"/>
          </a:xfrm>
        </p:spPr>
        <p:txBody>
          <a:bodyPr/>
          <a:lstStyle>
            <a:lvl1pPr>
              <a:defRPr>
                <a:latin typeface="Arial" charset="0"/>
                <a:ea typeface="ＭＳ Ｐゴシック" charset="0"/>
                <a:cs typeface="ＭＳ Ｐゴシック"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xmlns="" id="{AE22E788-828E-49B1-AED9-A8600E6A0B1B}"/>
              </a:ext>
            </a:extLst>
          </p:cNvPr>
          <p:cNvSpPr>
            <a:spLocks noGrp="1"/>
          </p:cNvSpPr>
          <p:nvPr>
            <p:ph type="sldNum" sz="quarter" idx="12"/>
          </p:nvPr>
        </p:nvSpPr>
        <p:spPr>
          <a:xfrm>
            <a:off x="7099300" y="6356350"/>
            <a:ext cx="2311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374F5F8-2B1D-46DA-8C66-56F4D7E154D7}" type="slidenum">
              <a:rPr lang="fr-FR" altLang="fr-FR"/>
              <a:pPr>
                <a:defRPr/>
              </a:pPr>
              <a:t>‹#›</a:t>
            </a:fld>
            <a:endParaRPr lang="fr-FR" altLang="fr-FR"/>
          </a:p>
        </p:txBody>
      </p:sp>
    </p:spTree>
    <p:extLst>
      <p:ext uri="{BB962C8B-B14F-4D97-AF65-F5344CB8AC3E}">
        <p14:creationId xmlns:p14="http://schemas.microsoft.com/office/powerpoint/2010/main" val="1821586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606C8073-F5F6-4599-81F6-F7ED6EB066B4}"/>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5" name="Espace réservé du pied de page 4">
            <a:extLst>
              <a:ext uri="{FF2B5EF4-FFF2-40B4-BE49-F238E27FC236}">
                <a16:creationId xmlns:a16="http://schemas.microsoft.com/office/drawing/2014/main" xmlns="" id="{2AFB2E91-6CB5-455E-A00C-6ADEEC25C5F2}"/>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4067126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742950" y="609600"/>
            <a:ext cx="8420100" cy="1143000"/>
          </a:xfrm>
          <a:prstGeom prst="rect">
            <a:avLst/>
          </a:prstGeom>
        </p:spPr>
        <p:txBody>
          <a:bodyPr/>
          <a:lstStyle/>
          <a:p>
            <a:r>
              <a:rPr lang="fr-FR"/>
              <a:t>Cliquez et modifiez le titre</a:t>
            </a:r>
          </a:p>
        </p:txBody>
      </p:sp>
      <p:sp>
        <p:nvSpPr>
          <p:cNvPr id="3" name="Espace réservé du contenu 2"/>
          <p:cNvSpPr>
            <a:spLocks noGrp="1"/>
          </p:cNvSpPr>
          <p:nvPr>
            <p:ph sz="half" idx="1"/>
          </p:nvPr>
        </p:nvSpPr>
        <p:spPr>
          <a:xfrm>
            <a:off x="742950" y="1981200"/>
            <a:ext cx="413385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029200" y="1981200"/>
            <a:ext cx="413385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B8A198A1-2B5B-4C7C-98AA-D1943DD6AD77}"/>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6" name="Espace réservé du pied de page 5">
            <a:extLst>
              <a:ext uri="{FF2B5EF4-FFF2-40B4-BE49-F238E27FC236}">
                <a16:creationId xmlns:a16="http://schemas.microsoft.com/office/drawing/2014/main" xmlns="" id="{FD80D2C8-6FB9-43CC-BEDA-5BB8DFA583C1}"/>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227305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098DD87C-C62B-4CD4-9B1A-478E1DC649BB}"/>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8" name="Rectangle 5">
            <a:extLst>
              <a:ext uri="{FF2B5EF4-FFF2-40B4-BE49-F238E27FC236}">
                <a16:creationId xmlns:a16="http://schemas.microsoft.com/office/drawing/2014/main" xmlns="" id="{BE2202C0-E059-4F09-AAB8-DB4DA9EB26D5}"/>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275082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742950" y="609600"/>
            <a:ext cx="8420100" cy="1143000"/>
          </a:xfrm>
          <a:prstGeom prst="rect">
            <a:avLst/>
          </a:prstGeom>
        </p:spPr>
        <p:txBody>
          <a:bodyPr/>
          <a:lstStyle/>
          <a:p>
            <a:r>
              <a:rPr lang="fr-FR"/>
              <a:t>Cliquez et modifiez le titre</a:t>
            </a:r>
          </a:p>
        </p:txBody>
      </p:sp>
      <p:sp>
        <p:nvSpPr>
          <p:cNvPr id="3" name="Espace réservé de la date 2">
            <a:extLst>
              <a:ext uri="{FF2B5EF4-FFF2-40B4-BE49-F238E27FC236}">
                <a16:creationId xmlns:a16="http://schemas.microsoft.com/office/drawing/2014/main" xmlns="" id="{6F3C7B65-3438-48AC-AE2E-E86BF9120FE6}"/>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4" name="Rectangle 5">
            <a:extLst>
              <a:ext uri="{FF2B5EF4-FFF2-40B4-BE49-F238E27FC236}">
                <a16:creationId xmlns:a16="http://schemas.microsoft.com/office/drawing/2014/main" xmlns="" id="{6F9D483A-2819-4E41-970D-892D3135AA36}"/>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350831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2EEE335B-2827-4D0B-80AC-86B35979BE9B}"/>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3" name="Rectangle 5">
            <a:extLst>
              <a:ext uri="{FF2B5EF4-FFF2-40B4-BE49-F238E27FC236}">
                <a16:creationId xmlns:a16="http://schemas.microsoft.com/office/drawing/2014/main" xmlns="" id="{7A90632C-46E6-4AB9-BAC6-7D2D5A4EB809}"/>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2492670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138" cy="1162050"/>
          </a:xfrm>
          <a:prstGeom prst="rect">
            <a:avLst/>
          </a:prstGeo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5D709E26-3E7D-4FB7-8536-FE691DE1608D}"/>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6" name="Espace réservé du pied de page 5">
            <a:extLst>
              <a:ext uri="{FF2B5EF4-FFF2-40B4-BE49-F238E27FC236}">
                <a16:creationId xmlns:a16="http://schemas.microsoft.com/office/drawing/2014/main" xmlns="" id="{9A4E43F0-35DB-4BA8-B94B-F97A00206CF0}"/>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36817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a:prstGeom prst="rect">
            <a:avLst/>
          </a:prstGeo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E4A996E5-591C-4CED-BC78-D36D338A27A3}"/>
              </a:ext>
            </a:extLst>
          </p:cNvPr>
          <p:cNvSpPr>
            <a:spLocks noGrp="1" noChangeArrowheads="1"/>
          </p:cNvSpPr>
          <p:nvPr>
            <p:ph type="dt" sz="half" idx="10"/>
          </p:nvPr>
        </p:nvSpPr>
        <p:spPr>
          <a:xfrm>
            <a:off x="742950" y="6248400"/>
            <a:ext cx="2063750" cy="457200"/>
          </a:xfrm>
          <a:prstGeom prst="rect">
            <a:avLst/>
          </a:prstGeom>
        </p:spPr>
        <p:txBody>
          <a:bodyPr/>
          <a:lstStyle>
            <a:lvl1pPr>
              <a:defRPr>
                <a:latin typeface="Arial" charset="0"/>
                <a:ea typeface="ＭＳ Ｐゴシック" charset="0"/>
              </a:defRPr>
            </a:lvl1pPr>
          </a:lstStyle>
          <a:p>
            <a:pPr>
              <a:defRPr/>
            </a:pPr>
            <a:endParaRPr lang="fr-FR"/>
          </a:p>
        </p:txBody>
      </p:sp>
      <p:sp>
        <p:nvSpPr>
          <p:cNvPr id="6" name="Espace réservé du pied de page 5">
            <a:extLst>
              <a:ext uri="{FF2B5EF4-FFF2-40B4-BE49-F238E27FC236}">
                <a16:creationId xmlns:a16="http://schemas.microsoft.com/office/drawing/2014/main" xmlns="" id="{9DA5F4AF-1ABF-4B91-8651-9D4C99E7E4AB}"/>
              </a:ext>
            </a:extLst>
          </p:cNvPr>
          <p:cNvSpPr>
            <a:spLocks noGrp="1" noChangeArrowheads="1"/>
          </p:cNvSpPr>
          <p:nvPr>
            <p:ph type="ftr" sz="quarter" idx="11"/>
          </p:nvPr>
        </p:nvSpPr>
        <p:spPr>
          <a:xfrm>
            <a:off x="4451350" y="6653213"/>
            <a:ext cx="5454650" cy="304800"/>
          </a:xfrm>
          <a:prstGeom prst="rect">
            <a:avLst/>
          </a:prstGeom>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extLst>
      <p:ext uri="{BB962C8B-B14F-4D97-AF65-F5344CB8AC3E}">
        <p14:creationId xmlns:p14="http://schemas.microsoft.com/office/powerpoint/2010/main" val="38674783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Logo Tekhnê_NEW">
            <a:extLst>
              <a:ext uri="{FF2B5EF4-FFF2-40B4-BE49-F238E27FC236}">
                <a16:creationId xmlns:a16="http://schemas.microsoft.com/office/drawing/2014/main" xmlns="" id="{6E9B9BD1-E898-47AC-8396-45D41C19DEB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54725"/>
            <a:ext cx="1066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2">
            <a:extLst>
              <a:ext uri="{FF2B5EF4-FFF2-40B4-BE49-F238E27FC236}">
                <a16:creationId xmlns:a16="http://schemas.microsoft.com/office/drawing/2014/main" xmlns="" id="{431015A1-A8F5-451F-B7A5-A4C3E40BBDEE}"/>
              </a:ext>
            </a:extLst>
          </p:cNvPr>
          <p:cNvSpPr>
            <a:spLocks noChangeArrowheads="1"/>
          </p:cNvSpPr>
          <p:nvPr userDrawn="1"/>
        </p:nvSpPr>
        <p:spPr bwMode="auto">
          <a:xfrm>
            <a:off x="8729663" y="63817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defRPr/>
            </a:pPr>
            <a:endParaRPr lang="fr-FR" altLang="fr-FR" sz="2400"/>
          </a:p>
        </p:txBody>
      </p:sp>
      <p:pic>
        <p:nvPicPr>
          <p:cNvPr id="3" name="Image 2">
            <a:extLst>
              <a:ext uri="{FF2B5EF4-FFF2-40B4-BE49-F238E27FC236}">
                <a16:creationId xmlns:a16="http://schemas.microsoft.com/office/drawing/2014/main" xmlns="" id="{4DB8686D-599F-49B9-B723-91F949D3264A}"/>
              </a:ext>
            </a:extLst>
          </p:cNvPr>
          <p:cNvPicPr>
            <a:picLocks noChangeAspect="1"/>
          </p:cNvPicPr>
          <p:nvPr userDrawn="1"/>
        </p:nvPicPr>
        <p:blipFill>
          <a:blip r:embed="rId15"/>
          <a:stretch>
            <a:fillRect/>
          </a:stretch>
        </p:blipFill>
        <p:spPr>
          <a:xfrm>
            <a:off x="9129464" y="6309320"/>
            <a:ext cx="605589" cy="460032"/>
          </a:xfrm>
          <a:prstGeom prst="rect">
            <a:avLst/>
          </a:prstGeom>
        </p:spPr>
      </p:pic>
    </p:spTree>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Lst>
  <p:hf sldNum="0" hd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a:extLst>
              <a:ext uri="{FF2B5EF4-FFF2-40B4-BE49-F238E27FC236}">
                <a16:creationId xmlns:a16="http://schemas.microsoft.com/office/drawing/2014/main" xmlns="" id="{543699F3-BB07-441D-813B-08A42F0F05F2}"/>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2051" name="Espace réservé du texte 2">
            <a:extLst>
              <a:ext uri="{FF2B5EF4-FFF2-40B4-BE49-F238E27FC236}">
                <a16:creationId xmlns:a16="http://schemas.microsoft.com/office/drawing/2014/main" xmlns="" id="{473D1261-8855-4F7A-898F-F9B645F5426C}"/>
              </a:ext>
            </a:extLst>
          </p:cNvPr>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pic>
        <p:nvPicPr>
          <p:cNvPr id="2052" name="Picture 7" descr="Logo Tekhnê_NEW">
            <a:extLst>
              <a:ext uri="{FF2B5EF4-FFF2-40B4-BE49-F238E27FC236}">
                <a16:creationId xmlns:a16="http://schemas.microsoft.com/office/drawing/2014/main" xmlns="" id="{B15A0EE2-E5AE-468B-8D9E-78A20F65E84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054725"/>
            <a:ext cx="1066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xmlns="" id="{DE5D7856-884E-4224-8827-3AD3EF8BA649}"/>
              </a:ext>
            </a:extLst>
          </p:cNvPr>
          <p:cNvSpPr>
            <a:spLocks noGrp="1" noChangeArrowheads="1"/>
          </p:cNvSpPr>
          <p:nvPr>
            <p:ph type="ftr" sz="quarter" idx="3"/>
          </p:nvPr>
        </p:nvSpPr>
        <p:spPr bwMode="auto">
          <a:xfrm>
            <a:off x="4451350" y="6653213"/>
            <a:ext cx="545465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lvl1pPr>
          </a:lstStyle>
          <a:p>
            <a:pPr>
              <a:defRPr/>
            </a:pPr>
            <a:r>
              <a:rPr lang="fr-FR" altLang="fr-FR"/>
              <a:t>Journée technique VAD – LE CONFORT D’ETE / 16-10-2012</a:t>
            </a:r>
          </a:p>
        </p:txBody>
      </p:sp>
    </p:spTree>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http://www.accessibilite-batiment.fr/questions-reponses/logements-temporaires/a-generalites-et-definitions.html%23c1335" TargetMode="External"/><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pied de page 4">
            <a:extLst>
              <a:ext uri="{FF2B5EF4-FFF2-40B4-BE49-F238E27FC236}">
                <a16:creationId xmlns:a16="http://schemas.microsoft.com/office/drawing/2014/main" xmlns="" id="{B7D28696-60BA-4162-9DA8-9A4F2EFB215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r>
              <a:rPr lang="fr-FR" altLang="fr-FR" sz="1000"/>
              <a:t>Visite complexe sportif des Brosses, ALE</a:t>
            </a:r>
            <a:endParaRPr lang="fr-FR" altLang="fr-FR" sz="1200"/>
          </a:p>
        </p:txBody>
      </p:sp>
      <p:pic>
        <p:nvPicPr>
          <p:cNvPr id="28675" name="Picture 2" descr="fond couv">
            <a:extLst>
              <a:ext uri="{FF2B5EF4-FFF2-40B4-BE49-F238E27FC236}">
                <a16:creationId xmlns:a16="http://schemas.microsoft.com/office/drawing/2014/main" xmlns="" id="{53F8B06A-B485-4DA1-B38A-9C0BD61B4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7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xmlns="" id="{0162747A-BCFA-46CF-BE6D-5D45DD3B31F1}"/>
              </a:ext>
            </a:extLst>
          </p:cNvPr>
          <p:cNvSpPr txBox="1">
            <a:spLocks noChangeArrowheads="1"/>
          </p:cNvSpPr>
          <p:nvPr/>
        </p:nvSpPr>
        <p:spPr bwMode="auto">
          <a:xfrm>
            <a:off x="3657600" y="3644900"/>
            <a:ext cx="60944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52" tIns="43176" rIns="86352" bIns="43176" anchor="ctr">
            <a:spAutoFit/>
          </a:bodyPr>
          <a:lstStyle>
            <a:lvl1pPr defTabSz="862013">
              <a:defRPr sz="2800">
                <a:solidFill>
                  <a:schemeClr val="tx1"/>
                </a:solidFill>
                <a:latin typeface="Arial" panose="020B0604020202020204" pitchFamily="34" charset="0"/>
                <a:ea typeface="MS PGothic" panose="020B0600070205080204" pitchFamily="34" charset="-128"/>
              </a:defRPr>
            </a:lvl1pPr>
            <a:lvl2pPr marL="742950" indent="-285750" defTabSz="862013">
              <a:defRPr sz="2800">
                <a:solidFill>
                  <a:schemeClr val="tx1"/>
                </a:solidFill>
                <a:latin typeface="Arial" panose="020B0604020202020204" pitchFamily="34" charset="0"/>
                <a:ea typeface="MS PGothic" panose="020B0600070205080204" pitchFamily="34" charset="-128"/>
              </a:defRPr>
            </a:lvl2pPr>
            <a:lvl3pPr marL="1143000" indent="-228600" defTabSz="862013">
              <a:defRPr sz="2800">
                <a:solidFill>
                  <a:schemeClr val="tx1"/>
                </a:solidFill>
                <a:latin typeface="Arial" panose="020B0604020202020204" pitchFamily="34" charset="0"/>
                <a:ea typeface="MS PGothic" panose="020B0600070205080204" pitchFamily="34" charset="-128"/>
              </a:defRPr>
            </a:lvl3pPr>
            <a:lvl4pPr marL="1600200" indent="-228600" defTabSz="862013">
              <a:defRPr sz="2800">
                <a:solidFill>
                  <a:schemeClr val="tx1"/>
                </a:solidFill>
                <a:latin typeface="Arial" panose="020B0604020202020204" pitchFamily="34" charset="0"/>
                <a:ea typeface="MS PGothic" panose="020B0600070205080204" pitchFamily="34" charset="-128"/>
              </a:defRPr>
            </a:lvl4pPr>
            <a:lvl5pPr marL="2057400" indent="-228600" defTabSz="862013">
              <a:defRPr sz="2800">
                <a:solidFill>
                  <a:schemeClr val="tx1"/>
                </a:solidFill>
                <a:latin typeface="Arial" panose="020B0604020202020204" pitchFamily="34" charset="0"/>
                <a:ea typeface="MS PGothic" panose="020B0600070205080204" pitchFamily="34" charset="-128"/>
              </a:defRPr>
            </a:lvl5pPr>
            <a:lvl6pPr marL="25146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r>
              <a:rPr lang="fr-FR" altLang="fr-FR" sz="3200" b="1" i="1" baseline="30000">
                <a:solidFill>
                  <a:schemeClr val="bg1"/>
                </a:solidFill>
                <a:latin typeface="Helvetica" panose="020B0604020202020204" pitchFamily="34" charset="0"/>
                <a:ea typeface="ヒラギノ角ゴ Pro W3" pitchFamily="1" charset="-128"/>
              </a:rPr>
              <a:t>TIGNES_PALAFOUR</a:t>
            </a:r>
          </a:p>
          <a:p>
            <a:r>
              <a:rPr lang="en-US" altLang="fr-FR" sz="2400" b="1" i="1" baseline="30000">
                <a:solidFill>
                  <a:schemeClr val="bg1"/>
                </a:solidFill>
                <a:latin typeface="Helvetica" panose="020B0604020202020204" pitchFamily="34" charset="0"/>
                <a:ea typeface="ヒラギノ角ゴ Pro W3" pitchFamily="1" charset="-128"/>
              </a:rPr>
              <a:t>Audit Global et Partagé</a:t>
            </a:r>
          </a:p>
          <a:p>
            <a:endParaRPr lang="en-US" altLang="fr-FR" sz="2400" b="1" i="1" baseline="30000">
              <a:solidFill>
                <a:schemeClr val="bg1"/>
              </a:solidFill>
              <a:latin typeface="Helvetica" panose="020B0604020202020204" pitchFamily="34" charset="0"/>
              <a:ea typeface="ヒラギノ角ゴ Pro W3" pitchFamily="1" charset="-128"/>
            </a:endParaRPr>
          </a:p>
        </p:txBody>
      </p:sp>
      <p:sp>
        <p:nvSpPr>
          <p:cNvPr id="28677" name="Text Box 12">
            <a:extLst>
              <a:ext uri="{FF2B5EF4-FFF2-40B4-BE49-F238E27FC236}">
                <a16:creationId xmlns:a16="http://schemas.microsoft.com/office/drawing/2014/main" xmlns="" id="{5C6B666A-03A2-46F9-BC45-24BBA5595F48}"/>
              </a:ext>
            </a:extLst>
          </p:cNvPr>
          <p:cNvSpPr txBox="1">
            <a:spLocks noChangeArrowheads="1"/>
          </p:cNvSpPr>
          <p:nvPr/>
        </p:nvSpPr>
        <p:spPr bwMode="auto">
          <a:xfrm>
            <a:off x="3657600" y="6224588"/>
            <a:ext cx="36576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52" tIns="43176" rIns="86352" bIns="43176">
            <a:spAutoFit/>
          </a:bodyPr>
          <a:lstStyle>
            <a:lvl1pPr defTabSz="862013">
              <a:defRPr sz="2800">
                <a:solidFill>
                  <a:schemeClr val="tx1"/>
                </a:solidFill>
                <a:latin typeface="Arial" panose="020B0604020202020204" pitchFamily="34" charset="0"/>
                <a:ea typeface="MS PGothic" panose="020B0600070205080204" pitchFamily="34" charset="-128"/>
              </a:defRPr>
            </a:lvl1pPr>
            <a:lvl2pPr marL="742950" indent="-285750" defTabSz="862013">
              <a:defRPr sz="2800">
                <a:solidFill>
                  <a:schemeClr val="tx1"/>
                </a:solidFill>
                <a:latin typeface="Arial" panose="020B0604020202020204" pitchFamily="34" charset="0"/>
                <a:ea typeface="MS PGothic" panose="020B0600070205080204" pitchFamily="34" charset="-128"/>
              </a:defRPr>
            </a:lvl2pPr>
            <a:lvl3pPr marL="1143000" indent="-228600" defTabSz="862013">
              <a:defRPr sz="2800">
                <a:solidFill>
                  <a:schemeClr val="tx1"/>
                </a:solidFill>
                <a:latin typeface="Arial" panose="020B0604020202020204" pitchFamily="34" charset="0"/>
                <a:ea typeface="MS PGothic" panose="020B0600070205080204" pitchFamily="34" charset="-128"/>
              </a:defRPr>
            </a:lvl3pPr>
            <a:lvl4pPr marL="1600200" indent="-228600" defTabSz="862013">
              <a:defRPr sz="2800">
                <a:solidFill>
                  <a:schemeClr val="tx1"/>
                </a:solidFill>
                <a:latin typeface="Arial" panose="020B0604020202020204" pitchFamily="34" charset="0"/>
                <a:ea typeface="MS PGothic" panose="020B0600070205080204" pitchFamily="34" charset="-128"/>
              </a:defRPr>
            </a:lvl4pPr>
            <a:lvl5pPr marL="2057400" indent="-228600" defTabSz="862013">
              <a:defRPr sz="2800">
                <a:solidFill>
                  <a:schemeClr val="tx1"/>
                </a:solidFill>
                <a:latin typeface="Arial" panose="020B0604020202020204" pitchFamily="34" charset="0"/>
                <a:ea typeface="MS PGothic" panose="020B0600070205080204" pitchFamily="34" charset="-128"/>
              </a:defRPr>
            </a:lvl5pPr>
            <a:lvl6pPr marL="25146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r>
              <a:rPr lang="fr-FR" altLang="fr-FR" sz="1200">
                <a:solidFill>
                  <a:schemeClr val="bg1"/>
                </a:solidFill>
                <a:latin typeface="Helvetica" panose="020B0604020202020204" pitchFamily="34" charset="0"/>
                <a:ea typeface="ヒラギノ角ゴ Pro W3" pitchFamily="1" charset="-128"/>
              </a:rPr>
              <a:t>COTECH</a:t>
            </a:r>
          </a:p>
          <a:p>
            <a:r>
              <a:rPr lang="fr-FR" altLang="fr-FR" sz="1000">
                <a:solidFill>
                  <a:schemeClr val="bg1"/>
                </a:solidFill>
                <a:latin typeface="Helvetica" panose="020B0604020202020204" pitchFamily="34" charset="0"/>
              </a:rPr>
              <a:t>Préparation à AG 2017</a:t>
            </a:r>
            <a:endParaRPr lang="fr-FR" altLang="fr-FR" sz="1200">
              <a:solidFill>
                <a:schemeClr val="bg1"/>
              </a:solidFill>
              <a:latin typeface="Helvetica" panose="020B0604020202020204" pitchFamily="34" charset="0"/>
              <a:ea typeface="ヒラギノ角ゴ Pro W3" pitchFamily="1" charset="-128"/>
            </a:endParaRPr>
          </a:p>
        </p:txBody>
      </p:sp>
      <p:sp>
        <p:nvSpPr>
          <p:cNvPr id="28678" name="Text Box 15">
            <a:extLst>
              <a:ext uri="{FF2B5EF4-FFF2-40B4-BE49-F238E27FC236}">
                <a16:creationId xmlns:a16="http://schemas.microsoft.com/office/drawing/2014/main" xmlns="" id="{19D581B7-36E6-4FB7-A4B7-CC29D09BC196}"/>
              </a:ext>
            </a:extLst>
          </p:cNvPr>
          <p:cNvSpPr txBox="1">
            <a:spLocks noChangeArrowheads="1"/>
          </p:cNvSpPr>
          <p:nvPr/>
        </p:nvSpPr>
        <p:spPr bwMode="auto">
          <a:xfrm>
            <a:off x="7832725" y="6453188"/>
            <a:ext cx="20732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52" tIns="43176" rIns="86352" bIns="43176">
            <a:spAutoFit/>
          </a:bodyPr>
          <a:lstStyle>
            <a:lvl1pPr defTabSz="862013">
              <a:defRPr sz="2800">
                <a:solidFill>
                  <a:schemeClr val="tx1"/>
                </a:solidFill>
                <a:latin typeface="Arial" panose="020B0604020202020204" pitchFamily="34" charset="0"/>
                <a:ea typeface="MS PGothic" panose="020B0600070205080204" pitchFamily="34" charset="-128"/>
              </a:defRPr>
            </a:lvl1pPr>
            <a:lvl2pPr marL="742950" indent="-285750" defTabSz="862013">
              <a:defRPr sz="2800">
                <a:solidFill>
                  <a:schemeClr val="tx1"/>
                </a:solidFill>
                <a:latin typeface="Arial" panose="020B0604020202020204" pitchFamily="34" charset="0"/>
                <a:ea typeface="MS PGothic" panose="020B0600070205080204" pitchFamily="34" charset="-128"/>
              </a:defRPr>
            </a:lvl2pPr>
            <a:lvl3pPr marL="1143000" indent="-228600" defTabSz="862013">
              <a:defRPr sz="2800">
                <a:solidFill>
                  <a:schemeClr val="tx1"/>
                </a:solidFill>
                <a:latin typeface="Arial" panose="020B0604020202020204" pitchFamily="34" charset="0"/>
                <a:ea typeface="MS PGothic" panose="020B0600070205080204" pitchFamily="34" charset="-128"/>
              </a:defRPr>
            </a:lvl3pPr>
            <a:lvl4pPr marL="1600200" indent="-228600" defTabSz="862013">
              <a:defRPr sz="2800">
                <a:solidFill>
                  <a:schemeClr val="tx1"/>
                </a:solidFill>
                <a:latin typeface="Arial" panose="020B0604020202020204" pitchFamily="34" charset="0"/>
                <a:ea typeface="MS PGothic" panose="020B0600070205080204" pitchFamily="34" charset="-128"/>
              </a:defRPr>
            </a:lvl4pPr>
            <a:lvl5pPr marL="2057400" indent="-228600" defTabSz="862013">
              <a:defRPr sz="2800">
                <a:solidFill>
                  <a:schemeClr val="tx1"/>
                </a:solidFill>
                <a:latin typeface="Arial" panose="020B0604020202020204" pitchFamily="34" charset="0"/>
                <a:ea typeface="MS PGothic" panose="020B0600070205080204" pitchFamily="34" charset="-128"/>
              </a:defRPr>
            </a:lvl5pPr>
            <a:lvl6pPr marL="25146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8620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r"/>
            <a:r>
              <a:rPr lang="fr-FR" altLang="fr-FR" sz="1600" baseline="30000">
                <a:solidFill>
                  <a:schemeClr val="bg1"/>
                </a:solidFill>
                <a:latin typeface="Helvetica" panose="020B0604020202020204" pitchFamily="34" charset="0"/>
                <a:ea typeface="ヒラギノ角ゴ Pro W3" pitchFamily="1" charset="-128"/>
              </a:rPr>
              <a:t>Jeudi 30 novembre 2017</a:t>
            </a:r>
          </a:p>
        </p:txBody>
      </p:sp>
      <p:grpSp>
        <p:nvGrpSpPr>
          <p:cNvPr id="28679" name="Grouper 5">
            <a:extLst>
              <a:ext uri="{FF2B5EF4-FFF2-40B4-BE49-F238E27FC236}">
                <a16:creationId xmlns:a16="http://schemas.microsoft.com/office/drawing/2014/main" xmlns="" id="{5F9D9C8B-2C4C-43A7-BA58-00E07DF3702C}"/>
              </a:ext>
            </a:extLst>
          </p:cNvPr>
          <p:cNvGrpSpPr>
            <a:grpSpLocks/>
          </p:cNvGrpSpPr>
          <p:nvPr/>
        </p:nvGrpSpPr>
        <p:grpSpPr bwMode="auto">
          <a:xfrm>
            <a:off x="0" y="6142038"/>
            <a:ext cx="3303588" cy="527050"/>
            <a:chOff x="-6548" y="5805264"/>
            <a:chExt cx="3626048" cy="579636"/>
          </a:xfrm>
        </p:grpSpPr>
        <p:pic>
          <p:nvPicPr>
            <p:cNvPr id="28680" name="Image 1" descr="logo itf.png">
              <a:extLst>
                <a:ext uri="{FF2B5EF4-FFF2-40B4-BE49-F238E27FC236}">
                  <a16:creationId xmlns:a16="http://schemas.microsoft.com/office/drawing/2014/main" xmlns="" id="{56FAFD40-78B8-4CF2-AFD7-AF843A600F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8" y="5805264"/>
              <a:ext cx="1211590" cy="57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Image 2" descr="dpi.png">
              <a:extLst>
                <a:ext uri="{FF2B5EF4-FFF2-40B4-BE49-F238E27FC236}">
                  <a16:creationId xmlns:a16="http://schemas.microsoft.com/office/drawing/2014/main" xmlns="" id="{DBA14E8D-1F9A-4B96-89ED-D2F44C331227}"/>
                </a:ext>
              </a:extLst>
            </p:cNvPr>
            <p:cNvPicPr>
              <a:picLocks noChangeAspect="1"/>
            </p:cNvPicPr>
            <p:nvPr/>
          </p:nvPicPr>
          <p:blipFill>
            <a:blip r:embed="rId5">
              <a:extLst>
                <a:ext uri="{28A0092B-C50C-407E-A947-70E740481C1C}">
                  <a14:useLocalDpi xmlns:a14="http://schemas.microsoft.com/office/drawing/2010/main" val="0"/>
                </a:ext>
              </a:extLst>
            </a:blip>
            <a:srcRect l="2" r="974"/>
            <a:stretch>
              <a:fillRect/>
            </a:stretch>
          </p:blipFill>
          <p:spPr bwMode="auto">
            <a:xfrm>
              <a:off x="3049042" y="5805264"/>
              <a:ext cx="570458"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Image 3" descr="denizou.jpg">
              <a:extLst>
                <a:ext uri="{FF2B5EF4-FFF2-40B4-BE49-F238E27FC236}">
                  <a16:creationId xmlns:a16="http://schemas.microsoft.com/office/drawing/2014/main" xmlns="" id="{72546EAB-5D52-4EB5-A556-3981C98362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4232" y="5805264"/>
              <a:ext cx="797510" cy="57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Image 4" descr="Capture d’écran 2017-11-29 à 21.53.16.png">
              <a:extLst>
                <a:ext uri="{FF2B5EF4-FFF2-40B4-BE49-F238E27FC236}">
                  <a16:creationId xmlns:a16="http://schemas.microsoft.com/office/drawing/2014/main" xmlns="" id="{15641217-E7B4-4D78-B104-A324C4CE550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36576" y="5805264"/>
              <a:ext cx="1159272" cy="57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3935B555-A9BC-4351-BE25-7EBB42EB7B9D}"/>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 DIAGNOSTIC CHAUFFAGE</a:t>
            </a:r>
          </a:p>
        </p:txBody>
      </p:sp>
      <p:sp>
        <p:nvSpPr>
          <p:cNvPr id="45059" name="Rectangle 4">
            <a:extLst>
              <a:ext uri="{FF2B5EF4-FFF2-40B4-BE49-F238E27FC236}">
                <a16:creationId xmlns:a16="http://schemas.microsoft.com/office/drawing/2014/main" xmlns="" id="{BA65B93E-FA14-4B85-8ADD-9EB8D1DD97E6}"/>
              </a:ext>
            </a:extLst>
          </p:cNvPr>
          <p:cNvSpPr>
            <a:spLocks noChangeArrowheads="1"/>
          </p:cNvSpPr>
          <p:nvPr/>
        </p:nvSpPr>
        <p:spPr bwMode="auto">
          <a:xfrm>
            <a:off x="631825" y="836613"/>
            <a:ext cx="871220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defRPr/>
            </a:pPr>
            <a:endParaRPr lang="fr-FR" altLang="fr-FR" sz="1400" dirty="0">
              <a:solidFill>
                <a:srgbClr val="800000"/>
              </a:solidFill>
            </a:endParaRPr>
          </a:p>
          <a:p>
            <a:pPr algn="just">
              <a:buFontTx/>
              <a:buChar char="-"/>
              <a:defRPr/>
            </a:pPr>
            <a:endParaRPr lang="fr-FR" altLang="fr-FR" sz="1400" dirty="0">
              <a:solidFill>
                <a:srgbClr val="800000"/>
              </a:solidFill>
            </a:endParaRPr>
          </a:p>
          <a:p>
            <a:pPr algn="just">
              <a:defRPr/>
            </a:pPr>
            <a:r>
              <a:rPr lang="fr-FR" altLang="fr-FR" sz="1400" b="1" dirty="0">
                <a:solidFill>
                  <a:srgbClr val="800000"/>
                </a:solidFill>
              </a:rPr>
              <a:t>POINTS SPÉCIFIQUES À LEVER ou PRENDRE DES HYPOTHÈSES ?</a:t>
            </a:r>
          </a:p>
          <a:p>
            <a:pPr algn="just">
              <a:defRPr/>
            </a:pPr>
            <a:endParaRPr lang="fr-FR" altLang="fr-FR" sz="1400" b="1" dirty="0">
              <a:solidFill>
                <a:srgbClr val="800000"/>
              </a:solidFill>
            </a:endParaRPr>
          </a:p>
          <a:p>
            <a:pPr marL="342900" indent="-342900" algn="just">
              <a:spcAft>
                <a:spcPts val="1200"/>
              </a:spcAft>
              <a:buFont typeface="+mj-lt"/>
              <a:buAutoNum type="arabicPeriod"/>
              <a:defRPr/>
            </a:pPr>
            <a:r>
              <a:rPr lang="fr-FR" altLang="fr-FR" sz="1400" dirty="0"/>
              <a:t>Enveloppe thermique existante (aucune donnée sur plans), et notamment :</a:t>
            </a:r>
          </a:p>
          <a:p>
            <a:pPr lvl="1" algn="just">
              <a:spcAft>
                <a:spcPts val="1200"/>
              </a:spcAft>
              <a:buFont typeface="Wingdings" panose="05000000000000000000" pitchFamily="2" charset="2"/>
              <a:buChar char="§"/>
              <a:defRPr/>
            </a:pPr>
            <a:r>
              <a:rPr lang="fr-FR" altLang="fr-FR" sz="1400" dirty="0"/>
              <a:t>Présence d’un vide sanitaire, si oui partiel/complet, isolé ?</a:t>
            </a:r>
          </a:p>
          <a:p>
            <a:pPr lvl="1" algn="just">
              <a:spcAft>
                <a:spcPts val="1200"/>
              </a:spcAft>
              <a:buFont typeface="Wingdings" panose="05000000000000000000" pitchFamily="2" charset="2"/>
              <a:buChar char="§"/>
              <a:defRPr/>
            </a:pPr>
            <a:r>
              <a:rPr lang="fr-FR" altLang="fr-FR" sz="1400" dirty="0"/>
              <a:t>Composition du dôme en toiture terrasse</a:t>
            </a:r>
          </a:p>
          <a:p>
            <a:pPr lvl="1" algn="just">
              <a:spcAft>
                <a:spcPts val="1200"/>
              </a:spcAft>
              <a:buFont typeface="Wingdings" panose="05000000000000000000" pitchFamily="2" charset="2"/>
              <a:buChar char="§"/>
              <a:defRPr/>
            </a:pPr>
            <a:r>
              <a:rPr lang="fr-FR" altLang="fr-FR" sz="1400" dirty="0"/>
              <a:t>Toiture</a:t>
            </a:r>
          </a:p>
          <a:p>
            <a:pPr lvl="1" algn="just">
              <a:spcAft>
                <a:spcPts val="1200"/>
              </a:spcAft>
              <a:buFont typeface="Wingdings" panose="05000000000000000000" pitchFamily="2" charset="2"/>
              <a:buChar char="§"/>
              <a:defRPr/>
            </a:pPr>
            <a:r>
              <a:rPr lang="fr-FR" altLang="fr-FR" sz="1400" dirty="0"/>
              <a:t>PM : contrôle destructif ou sondage difficile à gérer mais le seul moyen d’être sûr !</a:t>
            </a:r>
          </a:p>
          <a:p>
            <a:pPr lvl="1" algn="just">
              <a:spcAft>
                <a:spcPts val="1200"/>
              </a:spcAft>
              <a:buFont typeface="Wingdings" panose="05000000000000000000" pitchFamily="2" charset="2"/>
              <a:buChar char="§"/>
              <a:defRPr/>
            </a:pPr>
            <a:endParaRPr lang="fr-FR" altLang="fr-FR" sz="1400" dirty="0"/>
          </a:p>
          <a:p>
            <a:pPr marL="342900" indent="-342900" algn="just">
              <a:spcAft>
                <a:spcPts val="1200"/>
              </a:spcAft>
              <a:buFont typeface="+mj-lt"/>
              <a:buAutoNum type="arabicPeriod"/>
              <a:defRPr/>
            </a:pPr>
            <a:r>
              <a:rPr lang="fr-FR" altLang="fr-FR" sz="1400" dirty="0"/>
              <a:t> État des réseaux existants</a:t>
            </a:r>
          </a:p>
          <a:p>
            <a:pPr marL="1085850" lvl="1" indent="-342900" algn="just">
              <a:spcAft>
                <a:spcPts val="1200"/>
              </a:spcAft>
              <a:buFont typeface="+mj-lt"/>
              <a:buAutoNum type="arabicPeriod"/>
              <a:defRPr/>
            </a:pPr>
            <a:r>
              <a:rPr lang="fr-FR" altLang="fr-FR" sz="1400" dirty="0"/>
              <a:t>Pas de suivi de la qualité de l’eau des réseaux chauffage, donc évaluation « sécurité de l’état » des réseaux de chauffage non possible.</a:t>
            </a:r>
          </a:p>
          <a:p>
            <a:pPr marL="1085850" lvl="1" indent="-342900" algn="just">
              <a:spcAft>
                <a:spcPts val="1200"/>
              </a:spcAft>
              <a:buFont typeface="+mj-lt"/>
              <a:buAutoNum type="arabicPeriod"/>
              <a:defRPr/>
            </a:pPr>
            <a:r>
              <a:rPr lang="fr-FR" altLang="fr-FR" sz="1400" u="sng" dirty="0">
                <a:solidFill>
                  <a:srgbClr val="FF0000"/>
                </a:solidFill>
                <a:sym typeface="Wingdings" panose="05000000000000000000" pitchFamily="2" charset="2"/>
              </a:rPr>
              <a:t>en attente échantillon par coupe de tube par IDEX</a:t>
            </a:r>
          </a:p>
          <a:p>
            <a:pPr marL="342900" indent="-342900" algn="just">
              <a:spcAft>
                <a:spcPts val="1200"/>
              </a:spcAft>
              <a:buFont typeface="+mj-lt"/>
              <a:buAutoNum type="arabicPeriod"/>
              <a:defRPr/>
            </a:pPr>
            <a:endParaRPr lang="fr-FR" altLang="fr-FR" sz="1400" dirty="0"/>
          </a:p>
          <a:p>
            <a:pPr marL="342900" indent="-342900" algn="just">
              <a:spcAft>
                <a:spcPts val="1200"/>
              </a:spcAft>
              <a:buFont typeface="+mj-lt"/>
              <a:buAutoNum type="arabicPeriod"/>
              <a:defRPr/>
            </a:pPr>
            <a:r>
              <a:rPr lang="fr-FR" altLang="fr-FR" sz="1400" dirty="0"/>
              <a:t> Plans de 1973, peu fiables </a:t>
            </a:r>
            <a:r>
              <a:rPr lang="fr-FR" altLang="fr-FR" sz="1400" dirty="0">
                <a:sym typeface="Wingdings" panose="05000000000000000000" pitchFamily="2" charset="2"/>
              </a:rPr>
              <a:t> incertitudes sur les s</a:t>
            </a:r>
            <a:r>
              <a:rPr lang="fr-FR" altLang="fr-FR" sz="1400" dirty="0"/>
              <a:t>urfaces réelles chauffées (partie commerces : surface de réserves non chauffées)</a:t>
            </a:r>
          </a:p>
          <a:p>
            <a:pPr algn="just">
              <a:defRPr/>
            </a:pPr>
            <a:endParaRPr lang="fr-FR" altLang="fr-FR" sz="1400" dirty="0">
              <a:solidFill>
                <a:srgbClr val="800000"/>
              </a:solidFill>
            </a:endParaRPr>
          </a:p>
          <a:p>
            <a:pPr algn="just">
              <a:defRPr/>
            </a:pPr>
            <a:endParaRPr lang="fr-FR" altLang="fr-FR" sz="1400" b="1" dirty="0">
              <a:solidFill>
                <a:srgbClr val="3366FF"/>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p:txBody>
      </p:sp>
      <p:sp>
        <p:nvSpPr>
          <p:cNvPr id="47108" name="Rectangle 6">
            <a:extLst>
              <a:ext uri="{FF2B5EF4-FFF2-40B4-BE49-F238E27FC236}">
                <a16:creationId xmlns:a16="http://schemas.microsoft.com/office/drawing/2014/main" xmlns="" id="{0FE5EA96-4BF9-44CB-B358-00CACA762541}"/>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
        <p:nvSpPr>
          <p:cNvPr id="47109" name="Rectangle 9">
            <a:extLst>
              <a:ext uri="{FF2B5EF4-FFF2-40B4-BE49-F238E27FC236}">
                <a16:creationId xmlns:a16="http://schemas.microsoft.com/office/drawing/2014/main" xmlns="" id="{4C0C2742-CCAD-4BDB-B108-567ED0238A8A}"/>
              </a:ext>
            </a:extLst>
          </p:cNvPr>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spcBef>
                <a:spcPct val="50000"/>
              </a:spcBef>
            </a:pPr>
            <a:r>
              <a:rPr lang="fr-FR" altLang="fr-FR" sz="1200">
                <a:solidFill>
                  <a:schemeClr val="bg1"/>
                </a:solidFill>
              </a:rPr>
              <a:t>Gymnase existant</a:t>
            </a:r>
            <a:endParaRPr lang="fr-FR" altLang="fr-FR" sz="180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1471351D-FEB1-4690-BD61-85CA92935F8F}"/>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 DIAGNOSTIC CHAUFFAGE</a:t>
            </a:r>
          </a:p>
        </p:txBody>
      </p:sp>
      <p:sp>
        <p:nvSpPr>
          <p:cNvPr id="43011" name="Rectangle 4">
            <a:extLst>
              <a:ext uri="{FF2B5EF4-FFF2-40B4-BE49-F238E27FC236}">
                <a16:creationId xmlns:a16="http://schemas.microsoft.com/office/drawing/2014/main" xmlns="" id="{863D0F3F-2729-457D-8473-A27774E7B8CC}"/>
              </a:ext>
            </a:extLst>
          </p:cNvPr>
          <p:cNvSpPr>
            <a:spLocks noChangeArrowheads="1"/>
          </p:cNvSpPr>
          <p:nvPr/>
        </p:nvSpPr>
        <p:spPr bwMode="auto">
          <a:xfrm>
            <a:off x="632520" y="663997"/>
            <a:ext cx="676910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defRPr/>
            </a:pPr>
            <a:r>
              <a:rPr lang="fr-FR" altLang="fr-FR" sz="1400" b="1" dirty="0">
                <a:solidFill>
                  <a:srgbClr val="800000"/>
                </a:solidFill>
              </a:rPr>
              <a:t>LES TYPES DE DYSFONCTIONNEMENTS</a:t>
            </a:r>
          </a:p>
          <a:p>
            <a:pPr algn="just">
              <a:defRPr/>
            </a:pPr>
            <a:endParaRPr lang="fr-FR" altLang="fr-FR" sz="1600" b="1" dirty="0">
              <a:solidFill>
                <a:srgbClr val="800000"/>
              </a:solidFill>
            </a:endParaRPr>
          </a:p>
          <a:p>
            <a:pPr marL="342900" indent="-342900" algn="just">
              <a:spcAft>
                <a:spcPts val="1200"/>
              </a:spcAft>
              <a:buFont typeface="+mj-lt"/>
              <a:buAutoNum type="arabicPeriod"/>
              <a:defRPr/>
            </a:pPr>
            <a:r>
              <a:rPr lang="fr-FR" altLang="fr-FR" sz="1400" dirty="0"/>
              <a:t>Puissance installée en chaufferie &gt; 2MW : </a:t>
            </a:r>
          </a:p>
          <a:p>
            <a:pPr marL="1085850" lvl="1" indent="-342900" algn="just">
              <a:spcAft>
                <a:spcPts val="1200"/>
              </a:spcAft>
              <a:buFont typeface="+mj-lt"/>
              <a:buAutoNum type="arabicPeriod"/>
              <a:defRPr/>
            </a:pPr>
            <a:r>
              <a:rPr lang="fr-FR" altLang="fr-FR" sz="1400" dirty="0"/>
              <a:t>Locaux non conforme à l’arrêté 2910, </a:t>
            </a:r>
          </a:p>
          <a:p>
            <a:pPr marL="1085850" lvl="1" indent="-342900" algn="just">
              <a:spcAft>
                <a:spcPts val="1200"/>
              </a:spcAft>
              <a:buFont typeface="+mj-lt"/>
              <a:buAutoNum type="arabicPeriod"/>
              <a:defRPr/>
            </a:pPr>
            <a:r>
              <a:rPr lang="fr-FR" altLang="fr-FR" sz="1400" dirty="0"/>
              <a:t>La seconde chaudière ne fonctionne jamais : un dispositif formel de consignation devrait pouvoir être accepté par les services appropriés. </a:t>
            </a:r>
          </a:p>
          <a:p>
            <a:pPr marL="342900" indent="-342900" algn="just">
              <a:spcAft>
                <a:spcPts val="1200"/>
              </a:spcAft>
              <a:buFont typeface="+mj-lt"/>
              <a:buAutoNum type="arabicPeriod"/>
              <a:defRPr/>
            </a:pPr>
            <a:r>
              <a:rPr lang="fr-FR" altLang="fr-FR" sz="1400" b="1" dirty="0">
                <a:solidFill>
                  <a:srgbClr val="FF0000"/>
                </a:solidFill>
              </a:rPr>
              <a:t> Entretien-maintenance d’urgence</a:t>
            </a:r>
            <a:endParaRPr lang="fr-FR" altLang="fr-FR" sz="1400" dirty="0">
              <a:solidFill>
                <a:srgbClr val="800000"/>
              </a:solidFill>
            </a:endParaRPr>
          </a:p>
          <a:p>
            <a:pPr marL="1085850" lvl="1" indent="-342900" algn="just">
              <a:spcAft>
                <a:spcPts val="0"/>
              </a:spcAft>
              <a:buFont typeface="+mj-lt"/>
              <a:buAutoNum type="alphaLcParenR"/>
              <a:defRPr/>
            </a:pPr>
            <a:r>
              <a:rPr lang="fr-FR" altLang="fr-FR" sz="1400" dirty="0"/>
              <a:t>Beaucoup de vannes non étanches : </a:t>
            </a:r>
          </a:p>
          <a:p>
            <a:pPr marL="1485900" lvl="2" indent="-342900" algn="just">
              <a:spcAft>
                <a:spcPts val="0"/>
              </a:spcAft>
              <a:buFont typeface="+mj-lt"/>
              <a:buAutoNum type="alphaLcParenR"/>
              <a:defRPr/>
            </a:pPr>
            <a:r>
              <a:rPr lang="fr-FR" altLang="fr-FR" sz="1400" dirty="0"/>
              <a:t>Impossibilité d’isoler les circuits un à un</a:t>
            </a:r>
          </a:p>
          <a:p>
            <a:pPr marL="1485900" lvl="2" indent="-342900" algn="just">
              <a:spcAft>
                <a:spcPts val="0"/>
              </a:spcAft>
              <a:buFont typeface="+mj-lt"/>
              <a:buAutoNum type="alphaLcParenR"/>
              <a:defRPr/>
            </a:pPr>
            <a:r>
              <a:rPr lang="fr-FR" altLang="fr-FR" sz="1400" dirty="0"/>
              <a:t>Maintenance difficile et temps d’indisponibilité plus longs</a:t>
            </a:r>
          </a:p>
          <a:p>
            <a:pPr marL="1485900" lvl="2" indent="-342900" algn="just">
              <a:spcAft>
                <a:spcPts val="0"/>
              </a:spcAft>
              <a:buFont typeface="+mj-lt"/>
              <a:buAutoNum type="alphaLcParenR"/>
              <a:defRPr/>
            </a:pPr>
            <a:r>
              <a:rPr lang="fr-FR" altLang="fr-FR" sz="1400" dirty="0"/>
              <a:t>Coût intervention plus élevés et dépense d’eau inutile</a:t>
            </a:r>
          </a:p>
          <a:p>
            <a:pPr lvl="1" indent="0" algn="just">
              <a:spcAft>
                <a:spcPts val="1200"/>
              </a:spcAft>
              <a:defRPr/>
            </a:pPr>
            <a:endParaRPr lang="fr-FR" altLang="fr-FR" sz="1400" dirty="0"/>
          </a:p>
          <a:p>
            <a:pPr marL="1085850" lvl="1" indent="-342900" algn="just">
              <a:spcAft>
                <a:spcPts val="0"/>
              </a:spcAft>
              <a:buFont typeface="+mj-lt"/>
              <a:buAutoNum type="alphaLcParenR"/>
              <a:defRPr/>
            </a:pPr>
            <a:r>
              <a:rPr lang="fr-FR" altLang="fr-FR" sz="1400" dirty="0"/>
              <a:t>Circulateurs</a:t>
            </a:r>
          </a:p>
          <a:p>
            <a:pPr marL="1485900" lvl="2" indent="-342900" algn="just">
              <a:spcAft>
                <a:spcPts val="0"/>
              </a:spcAft>
              <a:buFont typeface="+mj-lt"/>
              <a:buAutoNum type="alphaLcParenR"/>
              <a:defRPr/>
            </a:pPr>
            <a:r>
              <a:rPr lang="fr-FR" altLang="fr-FR" sz="1400" dirty="0"/>
              <a:t>Circulateurs vieillissants</a:t>
            </a:r>
          </a:p>
          <a:p>
            <a:pPr marL="1485900" lvl="2" indent="-342900" algn="just">
              <a:spcAft>
                <a:spcPts val="0"/>
              </a:spcAft>
              <a:buFont typeface="+mj-lt"/>
              <a:buAutoNum type="alphaLcParenR"/>
              <a:defRPr/>
            </a:pPr>
            <a:r>
              <a:rPr lang="fr-FR" altLang="fr-FR" sz="1400" dirty="0"/>
              <a:t>Deux pompes hors durée de vie (ATTENTION panne = 10 jours d’arrêt)</a:t>
            </a:r>
          </a:p>
          <a:p>
            <a:pPr marL="1485900" lvl="2" indent="-342900" algn="just">
              <a:spcAft>
                <a:spcPts val="0"/>
              </a:spcAft>
              <a:buFont typeface="+mj-lt"/>
              <a:buAutoNum type="alphaLcParenR"/>
              <a:defRPr/>
            </a:pPr>
            <a:r>
              <a:rPr lang="fr-FR" altLang="fr-FR" sz="1400" dirty="0"/>
              <a:t>Groupe maintien de pression hors service : induit des corrosions des réseaux</a:t>
            </a:r>
          </a:p>
          <a:p>
            <a:pPr marL="1485900" lvl="2" indent="-342900" algn="just">
              <a:spcAft>
                <a:spcPts val="1200"/>
              </a:spcAft>
              <a:buFont typeface="Wingdings" panose="05000000000000000000" pitchFamily="2" charset="2"/>
              <a:buChar char="§"/>
              <a:defRPr/>
            </a:pPr>
            <a:endParaRPr lang="fr-FR" altLang="fr-FR" sz="1400" u="sng" dirty="0"/>
          </a:p>
          <a:p>
            <a:pPr marL="342900" indent="-342900" algn="just">
              <a:spcAft>
                <a:spcPts val="1200"/>
              </a:spcAft>
              <a:buFont typeface="+mj-lt"/>
              <a:buAutoNum type="arabicPeriod"/>
              <a:defRPr/>
            </a:pPr>
            <a:r>
              <a:rPr lang="fr-FR" altLang="fr-FR" sz="1400" b="1" dirty="0">
                <a:solidFill>
                  <a:srgbClr val="FF0000"/>
                </a:solidFill>
              </a:rPr>
              <a:t>NON Conformité cuve fuel </a:t>
            </a:r>
            <a:r>
              <a:rPr lang="fr-FR" altLang="fr-FR" sz="1400" dirty="0"/>
              <a:t>simple paroi (article 10 de l’arrêté du 18 avril 2008) : risque de fuite et pollution des sols, nappe et même lac de Tignes </a:t>
            </a:r>
          </a:p>
        </p:txBody>
      </p:sp>
      <p:sp>
        <p:nvSpPr>
          <p:cNvPr id="49156" name="Rectangle 6">
            <a:extLst>
              <a:ext uri="{FF2B5EF4-FFF2-40B4-BE49-F238E27FC236}">
                <a16:creationId xmlns:a16="http://schemas.microsoft.com/office/drawing/2014/main" xmlns="" id="{02F84AC9-CB92-4CED-B3B1-DE1DFFC3F934}"/>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pic>
        <p:nvPicPr>
          <p:cNvPr id="49157" name="Image 4">
            <a:extLst>
              <a:ext uri="{FF2B5EF4-FFF2-40B4-BE49-F238E27FC236}">
                <a16:creationId xmlns:a16="http://schemas.microsoft.com/office/drawing/2014/main" xmlns="" id="{39F2BC00-7284-4844-A765-14D3638EE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425" y="2492375"/>
            <a:ext cx="179863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1471351D-FEB1-4690-BD61-85CA92935F8F}"/>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 DIAGNOSTIC CHAUFFAGE</a:t>
            </a:r>
          </a:p>
        </p:txBody>
      </p:sp>
      <p:sp>
        <p:nvSpPr>
          <p:cNvPr id="49155" name="Rectangle 4">
            <a:extLst>
              <a:ext uri="{FF2B5EF4-FFF2-40B4-BE49-F238E27FC236}">
                <a16:creationId xmlns:a16="http://schemas.microsoft.com/office/drawing/2014/main" xmlns="" id="{1188503F-3526-41BA-921D-5B34438B7E3F}"/>
              </a:ext>
            </a:extLst>
          </p:cNvPr>
          <p:cNvSpPr>
            <a:spLocks noChangeArrowheads="1"/>
          </p:cNvSpPr>
          <p:nvPr/>
        </p:nvSpPr>
        <p:spPr bwMode="auto">
          <a:xfrm>
            <a:off x="704850" y="836613"/>
            <a:ext cx="8712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defRPr/>
            </a:pPr>
            <a:r>
              <a:rPr lang="fr-FR" altLang="fr-FR" sz="1400" b="1" dirty="0">
                <a:solidFill>
                  <a:srgbClr val="800000"/>
                </a:solidFill>
              </a:rPr>
              <a:t>LES PISTES D’AMÉLIORATIONS</a:t>
            </a:r>
            <a:endParaRPr lang="fr-FR" altLang="fr-FR" sz="1400" b="1" dirty="0"/>
          </a:p>
          <a:p>
            <a:pPr algn="just">
              <a:defRPr/>
            </a:pPr>
            <a:endParaRPr lang="fr-FR" altLang="fr-FR" sz="1400" b="1" dirty="0"/>
          </a:p>
          <a:p>
            <a:pPr marL="342900" indent="-342900" algn="just">
              <a:spcAft>
                <a:spcPts val="1200"/>
              </a:spcAft>
              <a:buFont typeface="+mj-lt"/>
              <a:buAutoNum type="arabicPeriod"/>
              <a:defRPr/>
            </a:pPr>
            <a:r>
              <a:rPr lang="fr-FR" altLang="fr-FR" sz="1400" dirty="0"/>
              <a:t> Enveloppe thermique : Dispositions en cours de définition</a:t>
            </a:r>
          </a:p>
          <a:p>
            <a:pPr algn="just">
              <a:spcAft>
                <a:spcPts val="1200"/>
              </a:spcAft>
              <a:defRPr/>
            </a:pPr>
            <a:endParaRPr lang="fr-FR" altLang="fr-FR" sz="1400" dirty="0"/>
          </a:p>
          <a:p>
            <a:pPr marL="342900" indent="-342900" algn="just">
              <a:spcAft>
                <a:spcPts val="1200"/>
              </a:spcAft>
              <a:buFont typeface="+mj-lt"/>
              <a:buAutoNum type="arabicPeriod"/>
              <a:defRPr/>
            </a:pPr>
            <a:r>
              <a:rPr lang="fr-FR" altLang="fr-FR" sz="1400" dirty="0"/>
              <a:t> </a:t>
            </a:r>
            <a:r>
              <a:rPr lang="fr-FR" altLang="fr-FR" sz="1400" b="1" dirty="0"/>
              <a:t>Changement de chaudière active </a:t>
            </a:r>
            <a:r>
              <a:rPr lang="fr-FR" altLang="fr-FR" sz="1400" dirty="0"/>
              <a:t>: </a:t>
            </a:r>
            <a:r>
              <a:rPr lang="fr-FR" altLang="fr-FR" sz="1400" b="1" dirty="0">
                <a:solidFill>
                  <a:srgbClr val="FF0000"/>
                </a:solidFill>
              </a:rPr>
              <a:t>IMPOSSIBLE DE DEFINIR LA BONNE TAILLE DE CHAUDIERE</a:t>
            </a:r>
          </a:p>
          <a:p>
            <a:pPr marL="1028700" lvl="1" algn="just">
              <a:spcAft>
                <a:spcPts val="1200"/>
              </a:spcAft>
              <a:buFont typeface="Wingdings" panose="05000000000000000000" pitchFamily="2" charset="2"/>
              <a:buChar char="§"/>
              <a:defRPr/>
            </a:pPr>
            <a:r>
              <a:rPr lang="fr-FR" altLang="fr-FR" sz="1400" dirty="0"/>
              <a:t>Dépend des puissances projetées suite à une éventuelle rénovation thermique</a:t>
            </a:r>
          </a:p>
          <a:p>
            <a:pPr marL="1028700" lvl="1" algn="just">
              <a:spcAft>
                <a:spcPts val="1200"/>
              </a:spcAft>
              <a:buFont typeface="Wingdings" panose="05000000000000000000" pitchFamily="2" charset="2"/>
              <a:buChar char="§"/>
              <a:defRPr/>
            </a:pPr>
            <a:r>
              <a:rPr lang="fr-FR" altLang="fr-FR" sz="1400" dirty="0"/>
              <a:t>Possibilité d’amélioration des rendements par condenseur sur la chaudière fioul existante (récupération de l’énergie des fumées de combustion), mais technologie peu courante.</a:t>
            </a:r>
          </a:p>
          <a:p>
            <a:pPr marL="1028700" lvl="1" algn="just">
              <a:spcAft>
                <a:spcPts val="1200"/>
              </a:spcAft>
              <a:buFont typeface="Wingdings" panose="05000000000000000000" pitchFamily="2" charset="2"/>
              <a:buChar char="§"/>
              <a:defRPr/>
            </a:pPr>
            <a:r>
              <a:rPr lang="fr-FR" altLang="fr-FR" sz="1400" dirty="0"/>
              <a:t>Attention aux contraintes de bâti pour accès. Présence de murs fusibles ?</a:t>
            </a:r>
          </a:p>
          <a:p>
            <a:pPr lvl="1" indent="0" algn="just">
              <a:spcAft>
                <a:spcPts val="1200"/>
              </a:spcAft>
              <a:defRPr/>
            </a:pPr>
            <a:endParaRPr lang="fr-FR" altLang="fr-FR" sz="1400" dirty="0"/>
          </a:p>
          <a:p>
            <a:pPr marL="342900" indent="-342900" algn="just">
              <a:spcAft>
                <a:spcPts val="1200"/>
              </a:spcAft>
              <a:buFont typeface="+mj-lt"/>
              <a:buAutoNum type="arabicPeriod"/>
              <a:defRPr/>
            </a:pPr>
            <a:r>
              <a:rPr lang="fr-FR" altLang="fr-FR" sz="1400" b="1" dirty="0"/>
              <a:t>Remplacement chaudière </a:t>
            </a:r>
            <a:r>
              <a:rPr lang="fr-FR" altLang="fr-FR" sz="1400" b="1" dirty="0" err="1"/>
              <a:t>Wiessmann</a:t>
            </a:r>
            <a:r>
              <a:rPr lang="fr-FR" altLang="fr-FR" sz="1400" b="1" dirty="0"/>
              <a:t> (à l’arrêt)</a:t>
            </a:r>
            <a:endParaRPr lang="fr-FR" altLang="fr-FR" sz="1400" dirty="0"/>
          </a:p>
          <a:p>
            <a:pPr marL="1085850" lvl="1" indent="-342900" algn="just">
              <a:spcAft>
                <a:spcPts val="1200"/>
              </a:spcAft>
              <a:buFont typeface="+mj-lt"/>
              <a:buAutoNum type="arabicPeriod"/>
              <a:defRPr/>
            </a:pPr>
            <a:r>
              <a:rPr lang="fr-FR" altLang="fr-FR" sz="1400" dirty="0"/>
              <a:t>Remplacement par une chaudière 700 kW</a:t>
            </a:r>
          </a:p>
          <a:p>
            <a:pPr marL="1085850" lvl="1" indent="-342900" algn="just">
              <a:spcAft>
                <a:spcPts val="1200"/>
              </a:spcAft>
              <a:buFont typeface="+mj-lt"/>
              <a:buAutoNum type="arabicPeriod"/>
              <a:defRPr/>
            </a:pPr>
            <a:r>
              <a:rPr lang="fr-FR" altLang="fr-FR" sz="1400" dirty="0"/>
              <a:t>Très bon rendement immédiat</a:t>
            </a:r>
          </a:p>
          <a:p>
            <a:pPr marL="1085850" lvl="1" indent="-342900" algn="just">
              <a:spcAft>
                <a:spcPts val="1200"/>
              </a:spcAft>
              <a:buFont typeface="+mj-lt"/>
              <a:buAutoNum type="arabicPeriod"/>
              <a:defRPr/>
            </a:pPr>
            <a:r>
              <a:rPr lang="fr-FR" altLang="fr-FR" sz="1400" dirty="0"/>
              <a:t>Redondance effective</a:t>
            </a:r>
          </a:p>
          <a:p>
            <a:pPr marL="1085850" lvl="1" indent="-342900" algn="just">
              <a:spcAft>
                <a:spcPts val="1200"/>
              </a:spcAft>
              <a:buFont typeface="+mj-lt"/>
              <a:buAutoNum type="arabicPeriod"/>
              <a:defRPr/>
            </a:pPr>
            <a:r>
              <a:rPr lang="fr-FR" altLang="fr-FR" sz="1400" dirty="0"/>
              <a:t>Puissance globale inférieure à 2 MW : local chaufferie conforme</a:t>
            </a:r>
          </a:p>
        </p:txBody>
      </p:sp>
      <p:sp>
        <p:nvSpPr>
          <p:cNvPr id="51204" name="Rectangle 6">
            <a:extLst>
              <a:ext uri="{FF2B5EF4-FFF2-40B4-BE49-F238E27FC236}">
                <a16:creationId xmlns:a16="http://schemas.microsoft.com/office/drawing/2014/main" xmlns="" id="{633DC8F8-E2C1-49F4-BECA-8891CF5757FB}"/>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1471351D-FEB1-4690-BD61-85CA92935F8F}"/>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 DIAGNOSTIC CHAUFFAGE</a:t>
            </a:r>
          </a:p>
        </p:txBody>
      </p:sp>
      <p:sp>
        <p:nvSpPr>
          <p:cNvPr id="49155" name="Rectangle 4">
            <a:extLst>
              <a:ext uri="{FF2B5EF4-FFF2-40B4-BE49-F238E27FC236}">
                <a16:creationId xmlns:a16="http://schemas.microsoft.com/office/drawing/2014/main" xmlns="" id="{1188503F-3526-41BA-921D-5B34438B7E3F}"/>
              </a:ext>
            </a:extLst>
          </p:cNvPr>
          <p:cNvSpPr>
            <a:spLocks noChangeArrowheads="1"/>
          </p:cNvSpPr>
          <p:nvPr/>
        </p:nvSpPr>
        <p:spPr bwMode="auto">
          <a:xfrm>
            <a:off x="704850" y="836613"/>
            <a:ext cx="87122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defRPr/>
            </a:pPr>
            <a:r>
              <a:rPr lang="fr-FR" altLang="fr-FR" sz="1400" b="1" dirty="0">
                <a:solidFill>
                  <a:srgbClr val="800000"/>
                </a:solidFill>
              </a:rPr>
              <a:t>LES PISTES D’AMÉLIORATIONS</a:t>
            </a:r>
            <a:endParaRPr lang="fr-FR" altLang="fr-FR" sz="1400" b="1" dirty="0"/>
          </a:p>
          <a:p>
            <a:pPr algn="just">
              <a:defRPr/>
            </a:pPr>
            <a:endParaRPr lang="fr-FR" altLang="fr-FR" sz="1400" b="1" dirty="0"/>
          </a:p>
          <a:p>
            <a:pPr marL="342900" indent="-342900" algn="just">
              <a:spcAft>
                <a:spcPts val="1200"/>
              </a:spcAft>
              <a:buFont typeface="+mj-lt"/>
              <a:buAutoNum type="arabicPeriod"/>
              <a:defRPr/>
            </a:pPr>
            <a:r>
              <a:rPr lang="fr-FR" altLang="fr-FR" sz="1400" b="1" dirty="0"/>
              <a:t>Solution préférentielle </a:t>
            </a:r>
            <a:r>
              <a:rPr lang="fr-FR" altLang="fr-FR" sz="1400" dirty="0"/>
              <a:t>: Remise en état des installations de ventilation double flux</a:t>
            </a:r>
          </a:p>
          <a:p>
            <a:pPr algn="just">
              <a:spcAft>
                <a:spcPts val="1200"/>
              </a:spcAft>
              <a:defRPr/>
            </a:pPr>
            <a:endParaRPr lang="fr-FR" altLang="fr-FR" sz="1400" dirty="0"/>
          </a:p>
          <a:p>
            <a:pPr marL="342900" indent="-342900" algn="just">
              <a:spcAft>
                <a:spcPts val="1200"/>
              </a:spcAft>
              <a:buFont typeface="+mj-lt"/>
              <a:buAutoNum type="arabicPeriod"/>
              <a:defRPr/>
            </a:pPr>
            <a:r>
              <a:rPr lang="fr-FR" altLang="fr-FR" sz="1400" b="1" dirty="0"/>
              <a:t>PAC sur air extrait pour préchauffage </a:t>
            </a:r>
            <a:r>
              <a:rPr lang="fr-FR" altLang="fr-FR" sz="1400" dirty="0"/>
              <a:t>de l’ECS (dans le cas de dépose de la double flux)</a:t>
            </a:r>
          </a:p>
          <a:p>
            <a:pPr marL="1085850" lvl="1" indent="-342900" algn="just">
              <a:spcAft>
                <a:spcPts val="1200"/>
              </a:spcAft>
              <a:buFont typeface="Wingdings" panose="05000000000000000000" pitchFamily="2" charset="2"/>
              <a:buChar char="§"/>
              <a:defRPr/>
            </a:pPr>
            <a:r>
              <a:rPr lang="fr-FR" altLang="fr-FR" sz="1400" dirty="0"/>
              <a:t>Besoin d’informations complémentaires pour étudier la faisabilité de cette solution : caractéristiques de la double flux, étanchéité de ses réseaux, capacité a mettre en place des entrées d’air de menuiseries (voire mesures débit/températures soufflage/reprise logements)…</a:t>
            </a:r>
          </a:p>
          <a:p>
            <a:pPr marL="1085850" lvl="1" indent="-342900" algn="just">
              <a:spcAft>
                <a:spcPts val="1200"/>
              </a:spcAft>
              <a:buFont typeface="Wingdings" panose="05000000000000000000" pitchFamily="2" charset="2"/>
              <a:buChar char="§"/>
              <a:defRPr/>
            </a:pPr>
            <a:r>
              <a:rPr lang="fr-FR" altLang="fr-FR" sz="1400" dirty="0"/>
              <a:t>Réutilisation éventuelle du second réseau pour les hottes</a:t>
            </a:r>
          </a:p>
          <a:p>
            <a:pPr lvl="1" indent="0" algn="just">
              <a:spcAft>
                <a:spcPts val="1200"/>
              </a:spcAft>
              <a:defRPr/>
            </a:pPr>
            <a:endParaRPr lang="fr-FR" altLang="fr-FR" sz="1400" dirty="0"/>
          </a:p>
          <a:p>
            <a:pPr marL="342900" indent="-342900" algn="just">
              <a:spcAft>
                <a:spcPts val="1200"/>
              </a:spcAft>
              <a:buFont typeface="+mj-lt"/>
              <a:buAutoNum type="arabicPeriod"/>
              <a:defRPr/>
            </a:pPr>
            <a:r>
              <a:rPr lang="fr-FR" altLang="fr-FR" sz="1400" b="1" dirty="0"/>
              <a:t> Robinets thermostatiques</a:t>
            </a:r>
          </a:p>
          <a:p>
            <a:pPr marL="1085850" lvl="1" indent="-342900" algn="just">
              <a:spcAft>
                <a:spcPts val="1200"/>
              </a:spcAft>
              <a:buFont typeface="Wingdings" panose="05000000000000000000" pitchFamily="2" charset="2"/>
              <a:buChar char="§"/>
              <a:defRPr/>
            </a:pPr>
            <a:r>
              <a:rPr lang="fr-FR" altLang="fr-FR" sz="1400" dirty="0"/>
              <a:t>Présence de vannes simples constatées plusieurs fois lors de la visite</a:t>
            </a:r>
          </a:p>
          <a:p>
            <a:pPr marL="1085850" lvl="1" indent="-342900" algn="just">
              <a:spcAft>
                <a:spcPts val="1200"/>
              </a:spcAft>
              <a:buFont typeface="Wingdings" panose="05000000000000000000" pitchFamily="2" charset="2"/>
              <a:buChar char="§"/>
              <a:defRPr/>
            </a:pPr>
            <a:r>
              <a:rPr lang="fr-FR" altLang="fr-FR" sz="1400" dirty="0"/>
              <a:t>Intervention possible en automne avant le froid, en période la plus inoccupée</a:t>
            </a:r>
            <a:endParaRPr lang="fr-FR" altLang="fr-FR" sz="1400" b="1" dirty="0"/>
          </a:p>
        </p:txBody>
      </p:sp>
      <p:sp>
        <p:nvSpPr>
          <p:cNvPr id="51204" name="Rectangle 6">
            <a:extLst>
              <a:ext uri="{FF2B5EF4-FFF2-40B4-BE49-F238E27FC236}">
                <a16:creationId xmlns:a16="http://schemas.microsoft.com/office/drawing/2014/main" xmlns="" id="{633DC8F8-E2C1-49F4-BECA-8891CF5757FB}"/>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Tree>
    <p:extLst>
      <p:ext uri="{BB962C8B-B14F-4D97-AF65-F5344CB8AC3E}">
        <p14:creationId xmlns:p14="http://schemas.microsoft.com/office/powerpoint/2010/main" val="3883997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9A9FABC6-97A9-4248-AC6D-38BD339D7F53}"/>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1_EAU CHAUDE SANITAIRE</a:t>
            </a:r>
          </a:p>
        </p:txBody>
      </p:sp>
      <p:sp>
        <p:nvSpPr>
          <p:cNvPr id="45059" name="Rectangle 4">
            <a:extLst>
              <a:ext uri="{FF2B5EF4-FFF2-40B4-BE49-F238E27FC236}">
                <a16:creationId xmlns:a16="http://schemas.microsoft.com/office/drawing/2014/main" xmlns="" id="{6B41557B-7211-431A-84BF-A44B66E37B6B}"/>
              </a:ext>
            </a:extLst>
          </p:cNvPr>
          <p:cNvSpPr>
            <a:spLocks noChangeArrowheads="1"/>
          </p:cNvSpPr>
          <p:nvPr/>
        </p:nvSpPr>
        <p:spPr bwMode="auto">
          <a:xfrm>
            <a:off x="671514" y="548680"/>
            <a:ext cx="8712200" cy="654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342900" indent="-342900" algn="just">
              <a:spcAft>
                <a:spcPts val="1000"/>
              </a:spcAft>
              <a:buFont typeface="+mj-lt"/>
              <a:buAutoNum type="arabicPeriod"/>
              <a:defRPr/>
            </a:pPr>
            <a:r>
              <a:rPr lang="fr-FR" altLang="fr-FR" sz="1400" b="1" dirty="0">
                <a:solidFill>
                  <a:srgbClr val="800000"/>
                </a:solidFill>
              </a:rPr>
              <a:t>RAPPEL SUCCINCT TYPE D’INSTALLATION : </a:t>
            </a:r>
            <a:r>
              <a:rPr lang="fr-FR" altLang="fr-FR" sz="1400" dirty="0"/>
              <a:t>La production d’ECS est collective et instantanée, réalisée par un échangeur à plaques de type URANUS US 244.</a:t>
            </a:r>
          </a:p>
          <a:p>
            <a:pPr marL="342900" indent="-342900" algn="just">
              <a:spcAft>
                <a:spcPts val="1000"/>
              </a:spcAft>
              <a:buFont typeface="+mj-lt"/>
              <a:buAutoNum type="arabicPeriod"/>
              <a:defRPr/>
            </a:pPr>
            <a:r>
              <a:rPr lang="fr-FR" altLang="fr-FR" sz="1400" b="1" dirty="0">
                <a:solidFill>
                  <a:srgbClr val="800000"/>
                </a:solidFill>
              </a:rPr>
              <a:t>LES PISTES D’AMÉLIORATION : </a:t>
            </a:r>
            <a:r>
              <a:rPr lang="fr-FR" altLang="fr-FR" sz="1400" dirty="0"/>
              <a:t>Bénéfice possible de confort et consommation sur passage en semi instantanée, avec petit ballon tampon POUR STABILISER LA TEMPERATURE</a:t>
            </a:r>
          </a:p>
          <a:p>
            <a:pPr marL="342900" indent="-342900" algn="just">
              <a:spcAft>
                <a:spcPts val="1000"/>
              </a:spcAft>
              <a:buFont typeface="+mj-lt"/>
              <a:buAutoNum type="arabicPeriod"/>
              <a:defRPr/>
            </a:pPr>
            <a:r>
              <a:rPr lang="fr-FR" altLang="fr-FR" sz="1400" b="1" dirty="0">
                <a:solidFill>
                  <a:srgbClr val="800000"/>
                </a:solidFill>
              </a:rPr>
              <a:t>LES TYPES DE DYSFONCTIONNEMENTS</a:t>
            </a:r>
          </a:p>
          <a:p>
            <a:pPr marL="1085850" lvl="1" indent="-342900" algn="just">
              <a:spcAft>
                <a:spcPts val="1000"/>
              </a:spcAft>
              <a:buFont typeface="+mj-lt"/>
              <a:buAutoNum type="arabicPeriod"/>
              <a:defRPr/>
            </a:pPr>
            <a:r>
              <a:rPr lang="fr-FR" altLang="fr-FR" sz="1400" dirty="0"/>
              <a:t>Eau teintée rouille pour 15% des occupants </a:t>
            </a:r>
            <a:r>
              <a:rPr lang="fr-FR" altLang="fr-FR" sz="1400" dirty="0">
                <a:sym typeface="Wingdings" panose="05000000000000000000" pitchFamily="2" charset="2"/>
              </a:rPr>
              <a:t></a:t>
            </a:r>
            <a:r>
              <a:rPr lang="fr-FR" altLang="fr-FR" sz="1400" dirty="0"/>
              <a:t> </a:t>
            </a:r>
            <a:r>
              <a:rPr lang="fr-FR" altLang="fr-FR" sz="1400" b="1" cap="all" dirty="0">
                <a:solidFill>
                  <a:srgbClr val="FF0000"/>
                </a:solidFill>
              </a:rPr>
              <a:t>corrosion active </a:t>
            </a:r>
          </a:p>
          <a:p>
            <a:pPr marL="1085850" lvl="1" indent="-342900" algn="just">
              <a:spcAft>
                <a:spcPts val="1000"/>
              </a:spcAft>
              <a:buFont typeface="+mj-lt"/>
              <a:buAutoNum type="arabicPeriod"/>
              <a:defRPr/>
            </a:pPr>
            <a:r>
              <a:rPr lang="fr-FR" altLang="fr-FR" sz="1400" dirty="0"/>
              <a:t>Il n’y a plus de galvanisations dans les tubes et la rouille attaque l’épaisseur des parois</a:t>
            </a:r>
            <a:endParaRPr lang="fr-FR" altLang="fr-FR" sz="1400" b="1" cap="all" dirty="0">
              <a:solidFill>
                <a:srgbClr val="FF0000"/>
              </a:solidFill>
            </a:endParaRPr>
          </a:p>
          <a:p>
            <a:pPr marL="1085850" lvl="1" indent="-342900" algn="just">
              <a:spcAft>
                <a:spcPts val="1000"/>
              </a:spcAft>
              <a:buFont typeface="+mj-lt"/>
              <a:buAutoNum type="arabicPeriod"/>
              <a:defRPr/>
            </a:pPr>
            <a:r>
              <a:rPr lang="fr-FR" altLang="fr-FR" sz="1400" dirty="0"/>
              <a:t>Risque effectif de fuite, le terme est variable et tient plus de la  prise de risque</a:t>
            </a:r>
          </a:p>
          <a:p>
            <a:pPr marL="1085850" lvl="1" indent="-342900" algn="just">
              <a:spcAft>
                <a:spcPts val="1000"/>
              </a:spcAft>
              <a:buFont typeface="+mj-lt"/>
              <a:buAutoNum type="arabicPeriod"/>
              <a:defRPr/>
            </a:pPr>
            <a:r>
              <a:rPr lang="fr-FR" altLang="fr-FR" sz="1400" dirty="0"/>
              <a:t>La sécurité </a:t>
            </a:r>
            <a:r>
              <a:rPr lang="fr-FR" altLang="fr-FR" sz="1400" dirty="0" err="1"/>
              <a:t>Légionella</a:t>
            </a:r>
            <a:r>
              <a:rPr lang="fr-FR" altLang="fr-FR" sz="1400" dirty="0"/>
              <a:t> est moins bonne à garantir du fait de la meilleure possibilité de création d’un Biofilm</a:t>
            </a:r>
          </a:p>
          <a:p>
            <a:pPr marL="1085850" lvl="1" indent="-342900" algn="just">
              <a:spcAft>
                <a:spcPts val="1000"/>
              </a:spcAft>
              <a:buFont typeface="+mj-lt"/>
              <a:buAutoNum type="arabicPeriod"/>
              <a:defRPr/>
            </a:pPr>
            <a:r>
              <a:rPr lang="fr-FR" altLang="fr-FR" sz="1400" dirty="0"/>
              <a:t>La programmation du remplacement des canalisations est à acter</a:t>
            </a:r>
          </a:p>
          <a:p>
            <a:pPr marL="1485900" lvl="2" indent="-342900" algn="just">
              <a:spcAft>
                <a:spcPts val="1000"/>
              </a:spcAft>
              <a:buFont typeface="+mj-lt"/>
              <a:buAutoNum type="arabicPeriod"/>
              <a:defRPr/>
            </a:pPr>
            <a:r>
              <a:rPr lang="fr-FR" altLang="fr-FR" sz="1400" dirty="0"/>
              <a:t>Canalisation non corrodables (inox, matériaux de synthèse, …)</a:t>
            </a:r>
          </a:p>
          <a:p>
            <a:pPr marL="1485900" lvl="2" indent="-342900" algn="just">
              <a:spcAft>
                <a:spcPts val="1000"/>
              </a:spcAft>
              <a:buFont typeface="+mj-lt"/>
              <a:buAutoNum type="arabicPeriod"/>
              <a:defRPr/>
            </a:pPr>
            <a:r>
              <a:rPr lang="fr-FR" altLang="fr-FR" sz="1400" dirty="0"/>
              <a:t>FORTE amélioration possible du calorifuge et de fait impact important sur les économies d’exploitation de la distribution Eau Chaude Sanitaire</a:t>
            </a:r>
          </a:p>
          <a:p>
            <a:pPr marL="285750" indent="-285750" algn="just">
              <a:buFontTx/>
              <a:buChar char="-"/>
              <a:defRPr/>
            </a:pPr>
            <a:endParaRPr lang="fr-FR" altLang="fr-FR" sz="1400" dirty="0">
              <a:solidFill>
                <a:srgbClr val="800000"/>
              </a:solidFill>
            </a:endParaRPr>
          </a:p>
          <a:p>
            <a:pPr marL="285750" indent="-285750" algn="just">
              <a:buFontTx/>
              <a:buChar char="-"/>
              <a:defRPr/>
            </a:pPr>
            <a:endParaRPr lang="fr-FR" altLang="fr-FR" sz="1400" dirty="0">
              <a:solidFill>
                <a:srgbClr val="800000"/>
              </a:solidFill>
            </a:endParaRPr>
          </a:p>
          <a:p>
            <a:pPr marL="285750" indent="-285750" algn="just">
              <a:buFontTx/>
              <a:buChar char="-"/>
              <a:defRPr/>
            </a:pPr>
            <a:endParaRPr lang="fr-FR" altLang="fr-FR" sz="1400" dirty="0">
              <a:solidFill>
                <a:srgbClr val="800000"/>
              </a:solidFill>
            </a:endParaRPr>
          </a:p>
          <a:p>
            <a:pPr marL="285750" indent="-285750" algn="just">
              <a:buFontTx/>
              <a:buChar char="-"/>
              <a:defRPr/>
            </a:pPr>
            <a:endParaRPr lang="fr-FR" altLang="fr-FR" sz="1400" dirty="0">
              <a:solidFill>
                <a:srgbClr val="800000"/>
              </a:solidFill>
            </a:endParaRPr>
          </a:p>
          <a:p>
            <a:pPr marL="285750" indent="-285750" algn="just">
              <a:buFontTx/>
              <a:buChar char="-"/>
              <a:defRPr/>
            </a:pPr>
            <a:endParaRPr lang="fr-FR" altLang="fr-FR" sz="1400" dirty="0">
              <a:solidFill>
                <a:srgbClr val="800000"/>
              </a:solidFill>
            </a:endParaRPr>
          </a:p>
          <a:p>
            <a:pPr marL="285750" indent="-285750" algn="just">
              <a:buFontTx/>
              <a:buChar char="-"/>
              <a:defRPr/>
            </a:pPr>
            <a:endParaRPr lang="fr-FR" altLang="fr-FR" sz="1400" dirty="0">
              <a:solidFill>
                <a:srgbClr val="800000"/>
              </a:solidFill>
            </a:endParaRPr>
          </a:p>
          <a:p>
            <a:pPr marL="285750" indent="-285750" algn="just">
              <a:buFontTx/>
              <a:buChar char="-"/>
              <a:defRPr/>
            </a:pPr>
            <a:endParaRPr lang="fr-FR" altLang="fr-FR" sz="1400" dirty="0">
              <a:solidFill>
                <a:srgbClr val="800000"/>
              </a:solidFill>
            </a:endParaRPr>
          </a:p>
          <a:p>
            <a:pPr marL="285750" indent="-285750" algn="just">
              <a:buFontTx/>
              <a:buChar char="-"/>
              <a:defRPr/>
            </a:pPr>
            <a:endParaRPr lang="fr-FR" altLang="fr-FR" sz="1400" dirty="0">
              <a:solidFill>
                <a:srgbClr val="800000"/>
              </a:solidFill>
            </a:endParaRPr>
          </a:p>
          <a:p>
            <a:pPr marL="285750" indent="-285750" algn="just">
              <a:buFontTx/>
              <a:buChar char="-"/>
              <a:defRPr/>
            </a:pPr>
            <a:endParaRPr lang="fr-FR" altLang="fr-FR" sz="1400" dirty="0">
              <a:solidFill>
                <a:srgbClr val="800000"/>
              </a:solidFill>
            </a:endParaRPr>
          </a:p>
          <a:p>
            <a:pPr marL="285750" indent="-285750" algn="just">
              <a:buFontTx/>
              <a:buChar char="-"/>
              <a:defRPr/>
            </a:pPr>
            <a:endParaRPr lang="fr-FR" altLang="fr-FR" sz="1400" dirty="0">
              <a:solidFill>
                <a:srgbClr val="800000"/>
              </a:solidFill>
            </a:endParaRPr>
          </a:p>
        </p:txBody>
      </p:sp>
      <p:sp>
        <p:nvSpPr>
          <p:cNvPr id="53252" name="Rectangle 6">
            <a:extLst>
              <a:ext uri="{FF2B5EF4-FFF2-40B4-BE49-F238E27FC236}">
                <a16:creationId xmlns:a16="http://schemas.microsoft.com/office/drawing/2014/main" xmlns="" id="{E1E85EB1-6AC6-423C-A9D0-59EFB4394935}"/>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pic>
        <p:nvPicPr>
          <p:cNvPr id="53254" name="Image 1">
            <a:extLst>
              <a:ext uri="{FF2B5EF4-FFF2-40B4-BE49-F238E27FC236}">
                <a16:creationId xmlns:a16="http://schemas.microsoft.com/office/drawing/2014/main" xmlns="" id="{71CF353D-547D-4837-AA6A-0348B671F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4940573"/>
            <a:ext cx="4029075"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Image 2">
            <a:extLst>
              <a:ext uri="{FF2B5EF4-FFF2-40B4-BE49-F238E27FC236}">
                <a16:creationId xmlns:a16="http://schemas.microsoft.com/office/drawing/2014/main" xmlns="" id="{976096FC-40B7-4E99-AA56-F5BDB2A9B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4850085"/>
            <a:ext cx="3783013"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E07086D4-E06C-43CA-974D-42B2844F4A01}"/>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1_EAU CHAUDE SANITAIRE</a:t>
            </a:r>
          </a:p>
        </p:txBody>
      </p:sp>
      <p:sp>
        <p:nvSpPr>
          <p:cNvPr id="53251" name="Rectangle 4">
            <a:extLst>
              <a:ext uri="{FF2B5EF4-FFF2-40B4-BE49-F238E27FC236}">
                <a16:creationId xmlns:a16="http://schemas.microsoft.com/office/drawing/2014/main" xmlns="" id="{1DEF65C4-0800-414F-82C1-4E380F0960DB}"/>
              </a:ext>
            </a:extLst>
          </p:cNvPr>
          <p:cNvSpPr>
            <a:spLocks noChangeArrowheads="1"/>
          </p:cNvSpPr>
          <p:nvPr/>
        </p:nvSpPr>
        <p:spPr bwMode="auto">
          <a:xfrm>
            <a:off x="704850" y="836613"/>
            <a:ext cx="882015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spcAft>
                <a:spcPts val="1200"/>
              </a:spcAft>
              <a:defRPr/>
            </a:pPr>
            <a:r>
              <a:rPr lang="fr-FR" altLang="fr-FR" sz="1400" b="1" dirty="0">
                <a:solidFill>
                  <a:srgbClr val="800000"/>
                </a:solidFill>
              </a:rPr>
              <a:t>POINTS SPÉCIFIQUES À LEVER ou PRENDRE DES HYPOTHÈSES ?</a:t>
            </a:r>
          </a:p>
          <a:p>
            <a:pPr marL="342900" indent="-342900" algn="just">
              <a:spcAft>
                <a:spcPts val="1200"/>
              </a:spcAft>
              <a:buFont typeface="+mj-lt"/>
              <a:buAutoNum type="arabicPeriod"/>
              <a:defRPr/>
            </a:pPr>
            <a:r>
              <a:rPr lang="fr-FR" altLang="fr-FR" sz="1400" dirty="0"/>
              <a:t>Besoin complémentaire de l’historique avec remplacement éventuel de tronçons de canalisations sur les dernières années</a:t>
            </a:r>
          </a:p>
          <a:p>
            <a:pPr marL="342900" indent="-342900" algn="just">
              <a:spcAft>
                <a:spcPts val="1200"/>
              </a:spcAft>
              <a:buFont typeface="+mj-lt"/>
              <a:buAutoNum type="arabicPeriod"/>
              <a:defRPr/>
            </a:pPr>
            <a:r>
              <a:rPr lang="fr-FR" altLang="fr-FR" sz="1400" dirty="0"/>
              <a:t>Accès :</a:t>
            </a:r>
          </a:p>
          <a:p>
            <a:pPr marL="1085850" lvl="1" indent="-342900" algn="just">
              <a:spcAft>
                <a:spcPts val="1200"/>
              </a:spcAft>
              <a:buFont typeface="Wingdings" panose="05000000000000000000" pitchFamily="2" charset="2"/>
              <a:buChar char="§"/>
              <a:defRPr/>
            </a:pPr>
            <a:r>
              <a:rPr lang="fr-FR" altLang="fr-FR" sz="1400" dirty="0"/>
              <a:t>aux canalisations (à priori depuis communs en vertical, mais qu’en est-il du réseau horizontal ?)</a:t>
            </a:r>
          </a:p>
          <a:p>
            <a:pPr marL="1085850" lvl="1" indent="-342900" algn="just">
              <a:spcAft>
                <a:spcPts val="1200"/>
              </a:spcAft>
              <a:buFont typeface="Wingdings" panose="05000000000000000000" pitchFamily="2" charset="2"/>
              <a:buChar char="§"/>
              <a:defRPr/>
            </a:pPr>
            <a:r>
              <a:rPr lang="fr-FR" altLang="fr-FR" sz="1400" dirty="0"/>
              <a:t>aux organes d’équilibrage bouclage pour légionnelles, et mesure/suivi températures</a:t>
            </a:r>
            <a:endParaRPr lang="fr-FR" altLang="fr-FR" sz="1400" b="1" dirty="0"/>
          </a:p>
        </p:txBody>
      </p:sp>
      <p:sp>
        <p:nvSpPr>
          <p:cNvPr id="55301" name="Rectangle 9">
            <a:extLst>
              <a:ext uri="{FF2B5EF4-FFF2-40B4-BE49-F238E27FC236}">
                <a16:creationId xmlns:a16="http://schemas.microsoft.com/office/drawing/2014/main" xmlns="" id="{111B5B8C-5BBD-4361-B3E7-1DB891D4942E}"/>
              </a:ext>
            </a:extLst>
          </p:cNvPr>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spcBef>
                <a:spcPct val="50000"/>
              </a:spcBef>
            </a:pPr>
            <a:r>
              <a:rPr lang="fr-FR" altLang="fr-FR" sz="1200">
                <a:solidFill>
                  <a:schemeClr val="bg1"/>
                </a:solidFill>
              </a:rPr>
              <a:t>Gymnase existant</a:t>
            </a:r>
            <a:endParaRPr lang="fr-FR" altLang="fr-FR" sz="180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0EB57A57-5935-426D-B20C-BAA5C54625F5}"/>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lvl1pPr defTabSz="963613">
              <a:defRPr sz="2800">
                <a:solidFill>
                  <a:schemeClr val="tx1"/>
                </a:solidFill>
                <a:latin typeface="Arial" panose="020B0604020202020204" pitchFamily="34" charset="0"/>
                <a:ea typeface="MS PGothic" panose="020B0600070205080204" pitchFamily="34" charset="-128"/>
              </a:defRPr>
            </a:lvl1pPr>
            <a:lvl2pPr marL="742950" indent="-285750" defTabSz="963613">
              <a:defRPr sz="2800">
                <a:solidFill>
                  <a:schemeClr val="tx1"/>
                </a:solidFill>
                <a:latin typeface="Arial" panose="020B0604020202020204" pitchFamily="34" charset="0"/>
                <a:ea typeface="MS PGothic" panose="020B0600070205080204" pitchFamily="34" charset="-128"/>
              </a:defRPr>
            </a:lvl2pPr>
            <a:lvl3pPr marL="1143000" indent="-228600" defTabSz="963613">
              <a:defRPr sz="2800">
                <a:solidFill>
                  <a:schemeClr val="tx1"/>
                </a:solidFill>
                <a:latin typeface="Arial" panose="020B0604020202020204" pitchFamily="34" charset="0"/>
                <a:ea typeface="MS PGothic" panose="020B0600070205080204" pitchFamily="34" charset="-128"/>
              </a:defRPr>
            </a:lvl3pPr>
            <a:lvl4pPr marL="1600200" indent="-228600" defTabSz="963613">
              <a:defRPr sz="2800">
                <a:solidFill>
                  <a:schemeClr val="tx1"/>
                </a:solidFill>
                <a:latin typeface="Arial" panose="020B0604020202020204" pitchFamily="34" charset="0"/>
                <a:ea typeface="MS PGothic" panose="020B0600070205080204" pitchFamily="34" charset="-128"/>
              </a:defRPr>
            </a:lvl4pPr>
            <a:lvl5pPr marL="2057400" indent="-228600" defTabSz="963613">
              <a:defRPr sz="2800">
                <a:solidFill>
                  <a:schemeClr val="tx1"/>
                </a:solidFill>
                <a:latin typeface="Arial" panose="020B0604020202020204" pitchFamily="34" charset="0"/>
                <a:ea typeface="MS PGothic" panose="020B0600070205080204" pitchFamily="34" charset="-128"/>
              </a:defRPr>
            </a:lvl5pPr>
            <a:lvl6pPr marL="2514600" indent="-228600" defTabSz="9636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636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636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63613"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spcBef>
                <a:spcPct val="50000"/>
              </a:spcBef>
              <a:defRPr/>
            </a:pPr>
            <a:r>
              <a:rPr lang="fr-FR" altLang="fr-FR" sz="1700" b="1"/>
              <a:t>1_ RÉSEAUX EU-EV-EP</a:t>
            </a:r>
          </a:p>
        </p:txBody>
      </p:sp>
      <p:sp>
        <p:nvSpPr>
          <p:cNvPr id="55299" name="Rectangle 4">
            <a:extLst>
              <a:ext uri="{FF2B5EF4-FFF2-40B4-BE49-F238E27FC236}">
                <a16:creationId xmlns:a16="http://schemas.microsoft.com/office/drawing/2014/main" xmlns="" id="{A515C922-F0E8-4E8B-A7AE-D24025FE27B5}"/>
              </a:ext>
            </a:extLst>
          </p:cNvPr>
          <p:cNvSpPr>
            <a:spLocks noChangeArrowheads="1"/>
          </p:cNvSpPr>
          <p:nvPr/>
        </p:nvSpPr>
        <p:spPr bwMode="auto">
          <a:xfrm>
            <a:off x="704850" y="836613"/>
            <a:ext cx="87122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spcAft>
                <a:spcPts val="1200"/>
              </a:spcAft>
              <a:defRPr/>
            </a:pPr>
            <a:r>
              <a:rPr lang="fr-FR" altLang="fr-FR" sz="1400" b="1" dirty="0">
                <a:solidFill>
                  <a:srgbClr val="800000"/>
                </a:solidFill>
              </a:rPr>
              <a:t>ÉTAT DES LIEUX</a:t>
            </a:r>
          </a:p>
          <a:p>
            <a:pPr marL="342900" indent="-342900" algn="just">
              <a:spcAft>
                <a:spcPts val="1200"/>
              </a:spcAft>
              <a:buFont typeface="+mj-lt"/>
              <a:buAutoNum type="arabicPeriod"/>
              <a:defRPr/>
            </a:pPr>
            <a:r>
              <a:rPr lang="fr-FR" altLang="fr-FR" sz="1400" dirty="0"/>
              <a:t> De nombreux sinistres, à répétition</a:t>
            </a:r>
          </a:p>
          <a:p>
            <a:pPr marL="342900" indent="-342900" algn="just">
              <a:spcAft>
                <a:spcPts val="1200"/>
              </a:spcAft>
              <a:buFont typeface="+mj-lt"/>
              <a:buAutoNum type="arabicPeriod"/>
              <a:defRPr/>
            </a:pPr>
            <a:r>
              <a:rPr lang="fr-FR" altLang="fr-FR" sz="1400" dirty="0"/>
              <a:t> Pas de gaines visitables dans les étages</a:t>
            </a:r>
          </a:p>
          <a:p>
            <a:pPr marL="342900" indent="-342900" algn="just">
              <a:spcAft>
                <a:spcPts val="1200"/>
              </a:spcAft>
              <a:buFont typeface="+mj-lt"/>
              <a:buAutoNum type="arabicPeriod"/>
              <a:defRPr/>
            </a:pPr>
            <a:r>
              <a:rPr lang="fr-FR" altLang="fr-FR" sz="1400" dirty="0"/>
              <a:t> Pas de diagnostic visuel possible, et pas de passage caméra réalisé.</a:t>
            </a:r>
          </a:p>
          <a:p>
            <a:pPr algn="just">
              <a:spcAft>
                <a:spcPts val="1200"/>
              </a:spcAft>
              <a:buFontTx/>
              <a:buChar char="-"/>
              <a:defRPr/>
            </a:pPr>
            <a:endParaRPr lang="fr-FR" altLang="fr-FR" sz="1400" b="1" dirty="0">
              <a:solidFill>
                <a:srgbClr val="3366FF"/>
              </a:solidFill>
            </a:endParaRPr>
          </a:p>
          <a:p>
            <a:pPr algn="just">
              <a:spcAft>
                <a:spcPts val="1200"/>
              </a:spcAft>
              <a:buFontTx/>
              <a:buChar char="-"/>
              <a:defRPr/>
            </a:pPr>
            <a:endParaRPr lang="fr-FR" altLang="fr-FR" sz="1400" b="1" dirty="0">
              <a:solidFill>
                <a:srgbClr val="3366FF"/>
              </a:solidFill>
            </a:endParaRPr>
          </a:p>
          <a:p>
            <a:pPr algn="just">
              <a:spcAft>
                <a:spcPts val="1200"/>
              </a:spcAft>
              <a:defRPr/>
            </a:pPr>
            <a:r>
              <a:rPr lang="fr-FR" altLang="fr-FR" sz="1400" b="1" dirty="0">
                <a:solidFill>
                  <a:srgbClr val="800000"/>
                </a:solidFill>
              </a:rPr>
              <a:t>PROBLÉMATIQUE</a:t>
            </a:r>
          </a:p>
          <a:p>
            <a:pPr marL="342900" indent="-342900" algn="just">
              <a:spcAft>
                <a:spcPts val="1200"/>
              </a:spcAft>
              <a:buFont typeface="+mj-lt"/>
              <a:buAutoNum type="arabicPeriod"/>
              <a:defRPr/>
            </a:pPr>
            <a:r>
              <a:rPr lang="fr-FR" altLang="fr-FR" sz="1400" dirty="0"/>
              <a:t>Sinistre à répétition = peu de chance que cela s’arrête ou s’améliore !</a:t>
            </a:r>
          </a:p>
          <a:p>
            <a:pPr marL="342900" indent="-342900" algn="just">
              <a:spcAft>
                <a:spcPts val="1200"/>
              </a:spcAft>
              <a:buFont typeface="+mj-lt"/>
              <a:buAutoNum type="arabicPeriod"/>
              <a:defRPr/>
            </a:pPr>
            <a:r>
              <a:rPr lang="fr-FR" altLang="fr-FR" sz="1400" dirty="0"/>
              <a:t>Même sans visite précise et au regard de l’âge des réseaux : </a:t>
            </a:r>
            <a:r>
              <a:rPr lang="fr-FR" altLang="fr-FR" sz="1400" b="1" dirty="0">
                <a:solidFill>
                  <a:srgbClr val="FF0000"/>
                </a:solidFill>
              </a:rPr>
              <a:t>remplacement à envisager</a:t>
            </a:r>
          </a:p>
          <a:p>
            <a:pPr marL="342900" indent="-342900" algn="just">
              <a:spcAft>
                <a:spcPts val="1200"/>
              </a:spcAft>
              <a:buFont typeface="+mj-lt"/>
              <a:buAutoNum type="arabicPeriod"/>
              <a:defRPr/>
            </a:pPr>
            <a:r>
              <a:rPr lang="fr-FR" altLang="fr-FR" sz="1400" dirty="0"/>
              <a:t>Degré d’urgence plus faible </a:t>
            </a:r>
          </a:p>
          <a:p>
            <a:pPr algn="just">
              <a:defRPr/>
            </a:pPr>
            <a:endParaRPr lang="fr-FR" altLang="fr-FR" sz="1400" b="1" dirty="0">
              <a:solidFill>
                <a:srgbClr val="3366FF"/>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p:txBody>
      </p:sp>
      <p:sp>
        <p:nvSpPr>
          <p:cNvPr id="57348" name="Rectangle 6">
            <a:extLst>
              <a:ext uri="{FF2B5EF4-FFF2-40B4-BE49-F238E27FC236}">
                <a16:creationId xmlns:a16="http://schemas.microsoft.com/office/drawing/2014/main" xmlns="" id="{D92BD554-8C33-468F-A0A5-8A3BC54BC3F5}"/>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
        <p:nvSpPr>
          <p:cNvPr id="57349" name="Rectangle 9">
            <a:extLst>
              <a:ext uri="{FF2B5EF4-FFF2-40B4-BE49-F238E27FC236}">
                <a16:creationId xmlns:a16="http://schemas.microsoft.com/office/drawing/2014/main" xmlns="" id="{4F25F044-E492-4B65-B8BE-8983C19B9F67}"/>
              </a:ext>
            </a:extLst>
          </p:cNvPr>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spcBef>
                <a:spcPct val="50000"/>
              </a:spcBef>
            </a:pPr>
            <a:r>
              <a:rPr lang="fr-FR" altLang="fr-FR" sz="1200">
                <a:solidFill>
                  <a:schemeClr val="bg1"/>
                </a:solidFill>
              </a:rPr>
              <a:t>Gymnase existant</a:t>
            </a:r>
            <a:endParaRPr lang="fr-FR" altLang="fr-FR" sz="180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42DE351B-A28C-449E-A2A7-309F0AC87E01}"/>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 VENTILATION</a:t>
            </a:r>
          </a:p>
        </p:txBody>
      </p:sp>
      <p:sp>
        <p:nvSpPr>
          <p:cNvPr id="57347" name="Rectangle 4">
            <a:extLst>
              <a:ext uri="{FF2B5EF4-FFF2-40B4-BE49-F238E27FC236}">
                <a16:creationId xmlns:a16="http://schemas.microsoft.com/office/drawing/2014/main" xmlns="" id="{71C2196E-8739-4466-8653-B362AA9CACBF}"/>
              </a:ext>
            </a:extLst>
          </p:cNvPr>
          <p:cNvSpPr>
            <a:spLocks noChangeArrowheads="1"/>
          </p:cNvSpPr>
          <p:nvPr/>
        </p:nvSpPr>
        <p:spPr bwMode="auto">
          <a:xfrm>
            <a:off x="704528" y="692696"/>
            <a:ext cx="8712200" cy="670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spcAft>
                <a:spcPts val="1200"/>
              </a:spcAft>
              <a:defRPr/>
            </a:pPr>
            <a:r>
              <a:rPr lang="fr-FR" altLang="fr-FR" sz="1400" b="1" dirty="0">
                <a:solidFill>
                  <a:srgbClr val="800000"/>
                </a:solidFill>
              </a:rPr>
              <a:t>RAPPEL SUCCINCT TYPE D’INSTALLATION</a:t>
            </a:r>
          </a:p>
          <a:p>
            <a:pPr algn="just">
              <a:spcAft>
                <a:spcPts val="1200"/>
              </a:spcAft>
              <a:defRPr/>
            </a:pPr>
            <a:r>
              <a:rPr lang="fr-FR" altLang="fr-FR" sz="1400" dirty="0"/>
              <a:t>CTA double flux, avec récupérateur de chaleur de type rotatif</a:t>
            </a:r>
          </a:p>
          <a:p>
            <a:pPr algn="just">
              <a:spcAft>
                <a:spcPts val="1200"/>
              </a:spcAft>
              <a:buFontTx/>
              <a:buChar char="-"/>
              <a:defRPr/>
            </a:pPr>
            <a:endParaRPr lang="fr-FR" altLang="fr-FR" sz="1400" b="1" dirty="0">
              <a:solidFill>
                <a:srgbClr val="3366FF"/>
              </a:solidFill>
            </a:endParaRPr>
          </a:p>
          <a:p>
            <a:pPr algn="just">
              <a:spcAft>
                <a:spcPts val="1200"/>
              </a:spcAft>
              <a:defRPr/>
            </a:pPr>
            <a:r>
              <a:rPr lang="fr-FR" altLang="fr-FR" sz="1400" b="1" dirty="0">
                <a:solidFill>
                  <a:srgbClr val="800000"/>
                </a:solidFill>
              </a:rPr>
              <a:t>LES TYPES DE DYSFONCTIONNEMENTS</a:t>
            </a:r>
          </a:p>
          <a:p>
            <a:pPr algn="just">
              <a:spcAft>
                <a:spcPts val="1200"/>
              </a:spcAft>
              <a:defRPr/>
            </a:pPr>
            <a:r>
              <a:rPr lang="fr-FR" altLang="fr-FR" sz="1400" dirty="0"/>
              <a:t>Odeurs : </a:t>
            </a:r>
          </a:p>
          <a:p>
            <a:pPr algn="just">
              <a:spcAft>
                <a:spcPts val="1200"/>
              </a:spcAft>
              <a:defRPr/>
            </a:pPr>
            <a:r>
              <a:rPr lang="fr-FR" altLang="fr-FR" sz="1400" dirty="0"/>
              <a:t>	Branchement des hottes sur le réseau non réglementaire</a:t>
            </a:r>
          </a:p>
          <a:p>
            <a:pPr algn="just">
              <a:spcAft>
                <a:spcPts val="1200"/>
              </a:spcAft>
              <a:defRPr/>
            </a:pPr>
            <a:r>
              <a:rPr lang="fr-FR" altLang="fr-FR" sz="1400" dirty="0"/>
              <a:t>	Défaut possible sur récupérateur à roue</a:t>
            </a:r>
          </a:p>
          <a:p>
            <a:pPr algn="just">
              <a:spcAft>
                <a:spcPts val="1200"/>
              </a:spcAft>
              <a:buFontTx/>
              <a:buChar char="-"/>
              <a:defRPr/>
            </a:pPr>
            <a:endParaRPr lang="fr-FR" altLang="fr-FR" sz="1400" b="1" dirty="0">
              <a:solidFill>
                <a:srgbClr val="3366FF"/>
              </a:solidFill>
            </a:endParaRPr>
          </a:p>
          <a:p>
            <a:pPr algn="just">
              <a:spcAft>
                <a:spcPts val="1200"/>
              </a:spcAft>
              <a:defRPr/>
            </a:pPr>
            <a:r>
              <a:rPr lang="fr-FR" altLang="fr-FR" sz="1400" b="1" dirty="0">
                <a:solidFill>
                  <a:srgbClr val="800000"/>
                </a:solidFill>
              </a:rPr>
              <a:t>POINTS SPÉCIFIQUES À LEVER ou PRENDRE DES HYPOTHÈSES ?</a:t>
            </a:r>
          </a:p>
          <a:p>
            <a:pPr marL="342900" indent="-342900" algn="just">
              <a:spcAft>
                <a:spcPts val="1200"/>
              </a:spcAft>
              <a:buFont typeface="+mj-lt"/>
              <a:buAutoNum type="arabicPeriod"/>
              <a:defRPr/>
            </a:pPr>
            <a:r>
              <a:rPr lang="fr-FR" altLang="fr-FR" sz="1400" dirty="0"/>
              <a:t> Aucun plan sur cheminements, aucune section de gaine</a:t>
            </a:r>
          </a:p>
          <a:p>
            <a:pPr marL="342900" indent="-342900" algn="just">
              <a:spcAft>
                <a:spcPts val="1200"/>
              </a:spcAft>
              <a:buFont typeface="+mj-lt"/>
              <a:buAutoNum type="arabicPeriod"/>
              <a:defRPr/>
            </a:pPr>
            <a:r>
              <a:rPr lang="fr-FR" altLang="fr-FR" sz="1400" dirty="0"/>
              <a:t> Mesure des débits existants</a:t>
            </a:r>
          </a:p>
          <a:p>
            <a:pPr marL="342900" indent="-342900" algn="just">
              <a:spcAft>
                <a:spcPts val="1200"/>
              </a:spcAft>
              <a:buFont typeface="+mj-lt"/>
              <a:buAutoNum type="arabicPeriod"/>
              <a:defRPr/>
            </a:pPr>
            <a:r>
              <a:rPr lang="fr-FR" altLang="fr-FR" sz="1400" dirty="0"/>
              <a:t> Références des machines et leur caractéristiques, relevés/mesures températures et débits si besoin</a:t>
            </a:r>
          </a:p>
          <a:p>
            <a:pPr algn="just">
              <a:spcAft>
                <a:spcPts val="1200"/>
              </a:spcAft>
              <a:buFontTx/>
              <a:buChar char="-"/>
              <a:defRPr/>
            </a:pPr>
            <a:endParaRPr lang="fr-FR" altLang="fr-FR" sz="1400" dirty="0">
              <a:solidFill>
                <a:srgbClr val="3366FF"/>
              </a:solidFill>
            </a:endParaRPr>
          </a:p>
          <a:p>
            <a:pPr algn="just">
              <a:spcAft>
                <a:spcPts val="1200"/>
              </a:spcAft>
              <a:defRPr/>
            </a:pPr>
            <a:r>
              <a:rPr lang="fr-FR" altLang="fr-FR" sz="1400" b="1" dirty="0">
                <a:solidFill>
                  <a:srgbClr val="800000"/>
                </a:solidFill>
              </a:rPr>
              <a:t>LES AUTRES PISTES D’AMÉLIORATIONS</a:t>
            </a:r>
          </a:p>
          <a:p>
            <a:pPr algn="just">
              <a:spcAft>
                <a:spcPts val="1200"/>
              </a:spcAft>
              <a:defRPr/>
            </a:pPr>
            <a:r>
              <a:rPr lang="fr-FR" altLang="fr-FR" sz="1400" dirty="0"/>
              <a:t>En attente d’investigations complémentaires</a:t>
            </a:r>
          </a:p>
          <a:p>
            <a:pPr algn="just">
              <a:defRPr/>
            </a:pPr>
            <a:endParaRPr lang="fr-FR" altLang="fr-FR" sz="1400" b="1" dirty="0">
              <a:solidFill>
                <a:srgbClr val="3366FF"/>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p:txBody>
      </p:sp>
      <p:sp>
        <p:nvSpPr>
          <p:cNvPr id="59396" name="Rectangle 6">
            <a:extLst>
              <a:ext uri="{FF2B5EF4-FFF2-40B4-BE49-F238E27FC236}">
                <a16:creationId xmlns:a16="http://schemas.microsoft.com/office/drawing/2014/main" xmlns="" id="{150DCCE7-FEAC-49F8-BFC1-5C4B8F5AB611}"/>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dirty="0">
                <a:ea typeface="ＭＳ Ｐゴシック" charset="-128"/>
                <a:cs typeface="+mn-cs"/>
              </a:rPr>
              <a:t>1_ ACOUSTIQUE</a:t>
            </a:r>
          </a:p>
        </p:txBody>
      </p:sp>
      <p:sp>
        <p:nvSpPr>
          <p:cNvPr id="53250" name="Rectangle 4"/>
          <p:cNvSpPr>
            <a:spLocks noChangeArrowheads="1"/>
          </p:cNvSpPr>
          <p:nvPr/>
        </p:nvSpPr>
        <p:spPr bwMode="auto">
          <a:xfrm>
            <a:off x="704850" y="836613"/>
            <a:ext cx="87122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fr-FR" sz="1600" b="1">
                <a:solidFill>
                  <a:srgbClr val="FF9C11"/>
                </a:solidFill>
              </a:rPr>
              <a:t>Le Palafour au regard de la réglementation : </a:t>
            </a:r>
            <a:r>
              <a:rPr lang="fr-FR" sz="1600">
                <a:solidFill>
                  <a:srgbClr val="FF9C11"/>
                </a:solidFill>
              </a:rPr>
              <a:t>En acoustique, pas d’obligation réglementaire lors d’une réhabilitation des logements ou des commerces. L’amélioration acoustique est donc effectuée en fonction du confort demandé par les copropriétaires.</a:t>
            </a:r>
            <a:endParaRPr lang="fr-FR" sz="1600" b="1">
              <a:solidFill>
                <a:srgbClr val="FF9C11"/>
              </a:solidFill>
            </a:endParaRPr>
          </a:p>
          <a:p>
            <a:endParaRPr lang="fr-FR" sz="1600" b="1">
              <a:solidFill>
                <a:srgbClr val="800000"/>
              </a:solidFill>
            </a:endParaRPr>
          </a:p>
          <a:p>
            <a:endParaRPr lang="fr-FR" sz="1600" b="1">
              <a:solidFill>
                <a:srgbClr val="800000"/>
              </a:solidFill>
            </a:endParaRPr>
          </a:p>
          <a:p>
            <a:endParaRPr lang="fr-FR" sz="1600" b="1">
              <a:solidFill>
                <a:srgbClr val="800000"/>
              </a:solidFill>
            </a:endParaRPr>
          </a:p>
          <a:p>
            <a:r>
              <a:rPr lang="fr-FR" sz="1600" b="1">
                <a:solidFill>
                  <a:srgbClr val="800000"/>
                </a:solidFill>
              </a:rPr>
              <a:t>LOGEMENTS_</a:t>
            </a:r>
            <a:endParaRPr lang="fr-FR" sz="1600">
              <a:solidFill>
                <a:srgbClr val="800000"/>
              </a:solidFill>
            </a:endParaRPr>
          </a:p>
          <a:p>
            <a:r>
              <a:rPr lang="fr-FR" sz="1600">
                <a:solidFill>
                  <a:srgbClr val="000000"/>
                </a:solidFill>
              </a:rPr>
              <a:t> </a:t>
            </a:r>
          </a:p>
          <a:p>
            <a:r>
              <a:rPr lang="fr-FR" sz="1600">
                <a:solidFill>
                  <a:srgbClr val="000000"/>
                </a:solidFill>
              </a:rPr>
              <a:t>Généralement, les occupants ont un bon ressenti sur le confort acoustique de leur logement. En faisant une moyenne de tous les thèmes acoustiques, on est à 8/10, et ce pour toutes les façades.</a:t>
            </a:r>
          </a:p>
          <a:p>
            <a:r>
              <a:rPr lang="fr-FR" sz="1600">
                <a:solidFill>
                  <a:srgbClr val="000000"/>
                </a:solidFill>
              </a:rPr>
              <a:t>Toutefois, quelques problèmes sont soulevés.</a:t>
            </a:r>
          </a:p>
          <a:p>
            <a:r>
              <a:rPr lang="fr-FR" sz="1600">
                <a:solidFill>
                  <a:srgbClr val="000000"/>
                </a:solidFill>
              </a:rPr>
              <a:t> </a:t>
            </a:r>
          </a:p>
          <a:p>
            <a:r>
              <a:rPr lang="fr-FR" sz="1600"/>
              <a:t/>
            </a:r>
            <a:br>
              <a:rPr lang="fr-FR" sz="1600"/>
            </a:br>
            <a:endParaRPr lang="fr-FR" sz="1400" b="1">
              <a:solidFill>
                <a:srgbClr val="800000"/>
              </a:solidFill>
            </a:endParaRPr>
          </a:p>
          <a:p>
            <a:pPr algn="just"/>
            <a:endParaRPr lang="fr-FR" sz="1400" b="1">
              <a:solidFill>
                <a:srgbClr val="800000"/>
              </a:solidFill>
            </a:endParaRPr>
          </a:p>
        </p:txBody>
      </p:sp>
      <p:sp>
        <p:nvSpPr>
          <p:cNvPr id="53251"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pic>
        <p:nvPicPr>
          <p:cNvPr id="53252" name="Image 1" descr="bala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908050"/>
            <a:ext cx="74136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9565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dirty="0">
                <a:ea typeface="ＭＳ Ｐゴシック" charset="-128"/>
                <a:cs typeface="+mn-cs"/>
              </a:rPr>
              <a:t>1_ ACOUSTIQUE</a:t>
            </a:r>
          </a:p>
        </p:txBody>
      </p:sp>
      <p:sp>
        <p:nvSpPr>
          <p:cNvPr id="55298"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sp>
        <p:nvSpPr>
          <p:cNvPr id="55299" name="Rectangle 3"/>
          <p:cNvSpPr>
            <a:spLocks noChangeArrowheads="1"/>
          </p:cNvSpPr>
          <p:nvPr/>
        </p:nvSpPr>
        <p:spPr bwMode="auto">
          <a:xfrm>
            <a:off x="849313" y="1268413"/>
            <a:ext cx="8640762"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400" b="1" u="sng">
                <a:solidFill>
                  <a:srgbClr val="800000"/>
                </a:solidFill>
              </a:rPr>
              <a:t>Les bruits provenant l’extérieur</a:t>
            </a:r>
            <a:r>
              <a:rPr lang="fr-FR" sz="1400">
                <a:solidFill>
                  <a:srgbClr val="800000"/>
                </a:solidFill>
              </a:rPr>
              <a:t> concentrent la majorité de la gêne exprimée par les occupants : </a:t>
            </a:r>
          </a:p>
          <a:p>
            <a:endParaRPr lang="fr-FR" sz="1400">
              <a:solidFill>
                <a:srgbClr val="800000"/>
              </a:solidFill>
            </a:endParaRPr>
          </a:p>
          <a:p>
            <a:r>
              <a:rPr lang="fr-FR" sz="1400">
                <a:solidFill>
                  <a:srgbClr val="000000"/>
                </a:solidFill>
              </a:rPr>
              <a:t>L’exploitation des bars/commerces concentre la majorité des nuisances sonores, avec 38% des répondants gênés, dont 19% très gênés, autant en façade sud que nord. </a:t>
            </a:r>
            <a:br>
              <a:rPr lang="fr-FR" sz="1400">
                <a:solidFill>
                  <a:srgbClr val="000000"/>
                </a:solidFill>
              </a:rPr>
            </a:br>
            <a:endParaRPr lang="fr-FR" sz="1400">
              <a:solidFill>
                <a:srgbClr val="000000"/>
              </a:solidFill>
            </a:endParaRPr>
          </a:p>
          <a:p>
            <a:r>
              <a:rPr lang="fr-FR" sz="1400" u="sng">
                <a:solidFill>
                  <a:srgbClr val="000000"/>
                </a:solidFill>
              </a:rPr>
              <a:t>Pour les bars</a:t>
            </a:r>
            <a:r>
              <a:rPr lang="fr-FR" sz="1400">
                <a:solidFill>
                  <a:srgbClr val="000000"/>
                </a:solidFill>
              </a:rPr>
              <a:t> : les bruits de personnes sortant des bars pour fumer ou à la fermeture tard la nuit sont particulièrement visés. La transmissions de bruit solidiens par la structure est évoquée une seule fois dans un appartement au 3</a:t>
            </a:r>
            <a:r>
              <a:rPr lang="fr-FR" sz="1400" baseline="30000">
                <a:solidFill>
                  <a:srgbClr val="000000"/>
                </a:solidFill>
              </a:rPr>
              <a:t>ème</a:t>
            </a:r>
            <a:r>
              <a:rPr lang="fr-FR" sz="1400">
                <a:solidFill>
                  <a:srgbClr val="000000"/>
                </a:solidFill>
              </a:rPr>
              <a:t> étage au Nord.</a:t>
            </a:r>
          </a:p>
          <a:p>
            <a:endParaRPr lang="fr-FR" sz="1400">
              <a:solidFill>
                <a:srgbClr val="000000"/>
              </a:solidFill>
            </a:endParaRPr>
          </a:p>
          <a:p>
            <a:r>
              <a:rPr lang="fr-FR" sz="1400">
                <a:solidFill>
                  <a:srgbClr val="000000"/>
                </a:solidFill>
              </a:rPr>
              <a:t>Dans le cadre d’un établissement ou local recevant du public, et diffusant à titre habituel de la musique amplifiée, les articles R571-25 à R571-30 du code de l’environnement (et remplaçant le décret 98-1143 du 15 décembre 1998) sont applicables. </a:t>
            </a:r>
          </a:p>
          <a:p>
            <a:r>
              <a:rPr lang="fr-FR" sz="1400" b="1">
                <a:solidFill>
                  <a:srgbClr val="000000"/>
                </a:solidFill>
              </a:rPr>
              <a:t>Si la copropriété souhaitait avancer sur ce sujet, elle peut exiger du bar qu’il réalise « une étude des nuisances sonores », financée par l’exploitant. Cette étude comprend :</a:t>
            </a:r>
          </a:p>
          <a:p>
            <a:pPr marL="742950" lvl="1" indent="-285750">
              <a:buFont typeface="Arial" charset="0"/>
              <a:buChar char="•"/>
            </a:pPr>
            <a:r>
              <a:rPr lang="fr-FR" sz="1400" b="1">
                <a:solidFill>
                  <a:srgbClr val="000000"/>
                </a:solidFill>
              </a:rPr>
              <a:t>Une étude acoustique détaillant les niveaux de pression acoustique tant à l’extérieur qu’à l’intérieur des locaux et sur le fondement de laquelle peuvent être effectués par l’exploitant les travaux d’isolation acoustique, </a:t>
            </a:r>
          </a:p>
          <a:p>
            <a:pPr marL="742950" lvl="1" indent="-285750">
              <a:buFont typeface="Arial" charset="0"/>
              <a:buChar char="•"/>
            </a:pPr>
            <a:r>
              <a:rPr lang="fr-FR" sz="1400" b="1">
                <a:solidFill>
                  <a:srgbClr val="000000"/>
                </a:solidFill>
              </a:rPr>
              <a:t>La description des dispositions prises pour limiter le niveau sonore et les émergences. </a:t>
            </a:r>
          </a:p>
          <a:p>
            <a:endParaRPr lang="fr-FR" sz="1400" b="1">
              <a:solidFill>
                <a:srgbClr val="000000"/>
              </a:solidFill>
            </a:endParaRPr>
          </a:p>
        </p:txBody>
      </p:sp>
      <p:cxnSp>
        <p:nvCxnSpPr>
          <p:cNvPr id="55300" name="Connecteur droit avec flèche 5"/>
          <p:cNvCxnSpPr>
            <a:cxnSpLocks noChangeShapeType="1"/>
          </p:cNvCxnSpPr>
          <p:nvPr/>
        </p:nvCxnSpPr>
        <p:spPr bwMode="auto">
          <a:xfrm>
            <a:off x="273050" y="4005263"/>
            <a:ext cx="503238" cy="0"/>
          </a:xfrm>
          <a:prstGeom prst="straightConnector1">
            <a:avLst/>
          </a:prstGeom>
          <a:noFill/>
          <a:ln w="9525">
            <a:solidFill>
              <a:srgbClr val="000000"/>
            </a:solidFill>
            <a:round/>
            <a:headEnd/>
            <a:tailEnd type="arrow" w="med" len="med"/>
          </a:ln>
        </p:spPr>
      </p:cxnSp>
    </p:spTree>
    <p:extLst>
      <p:ext uri="{BB962C8B-B14F-4D97-AF65-F5344CB8AC3E}">
        <p14:creationId xmlns:p14="http://schemas.microsoft.com/office/powerpoint/2010/main" val="13016670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xmlns="" id="{60437B94-D102-4F7C-9A3B-43421162BF1B}"/>
              </a:ext>
            </a:extLst>
          </p:cNvPr>
          <p:cNvSpPr>
            <a:spLocks noChangeArrowheads="1"/>
          </p:cNvSpPr>
          <p:nvPr/>
        </p:nvSpPr>
        <p:spPr bwMode="auto">
          <a:xfrm>
            <a:off x="3962400" y="6477000"/>
            <a:ext cx="533400" cy="381000"/>
          </a:xfrm>
          <a:prstGeom prst="rect">
            <a:avLst/>
          </a:prstGeom>
          <a:solidFill>
            <a:schemeClr val="bg1"/>
          </a:solidFill>
          <a:ln w="9525">
            <a:solidFill>
              <a:schemeClr val="bg1"/>
            </a:solidFill>
            <a:miter lim="800000"/>
            <a:headEnd/>
            <a:tailEnd/>
          </a:ln>
        </p:spPr>
        <p:txBody>
          <a:bodyPr wrap="none" anchor="ct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endParaRPr lang="fr-FR" altLang="fr-FR"/>
          </a:p>
        </p:txBody>
      </p:sp>
      <p:sp>
        <p:nvSpPr>
          <p:cNvPr id="30723" name="Rectangle 5">
            <a:extLst>
              <a:ext uri="{FF2B5EF4-FFF2-40B4-BE49-F238E27FC236}">
                <a16:creationId xmlns:a16="http://schemas.microsoft.com/office/drawing/2014/main" xmlns="" id="{AC7E1831-AD67-46A4-8325-BF2177F72B5C}"/>
              </a:ext>
            </a:extLst>
          </p:cNvPr>
          <p:cNvSpPr>
            <a:spLocks noChangeArrowheads="1"/>
          </p:cNvSpPr>
          <p:nvPr/>
        </p:nvSpPr>
        <p:spPr bwMode="auto">
          <a:xfrm>
            <a:off x="344488" y="2300288"/>
            <a:ext cx="95043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a:solidFill>
                  <a:schemeClr val="tx1"/>
                </a:solidFill>
                <a:latin typeface="Arial" panose="020B0604020202020204" pitchFamily="34" charset="0"/>
                <a:ea typeface="MS PGothic" panose="020B0600070205080204" pitchFamily="34" charset="-128"/>
              </a:defRPr>
            </a:lvl1pPr>
            <a:lvl2pPr>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lvl="1"/>
            <a:r>
              <a:rPr lang="fr-FR" altLang="fr-FR" sz="1600" b="1">
                <a:solidFill>
                  <a:srgbClr val="FF6600"/>
                </a:solidFill>
              </a:rPr>
              <a:t>TEMPS 1_ ÉTAT D’AVANCEMENT DU DIAGNOSTIC TECHNIQUE</a:t>
            </a:r>
          </a:p>
          <a:p>
            <a:pPr lvl="1"/>
            <a:r>
              <a:rPr lang="fr-FR" altLang="fr-FR" sz="1600" b="1">
                <a:solidFill>
                  <a:srgbClr val="FF6600"/>
                </a:solidFill>
              </a:rPr>
              <a:t>	    	</a:t>
            </a:r>
          </a:p>
          <a:p>
            <a:pPr lvl="1"/>
            <a:endParaRPr lang="fr-FR" altLang="fr-FR" sz="1600" b="1">
              <a:solidFill>
                <a:srgbClr val="FF6600"/>
              </a:solidFill>
            </a:endParaRPr>
          </a:p>
          <a:p>
            <a:pPr lvl="1"/>
            <a:r>
              <a:rPr lang="fr-FR" altLang="fr-FR" sz="1600" b="1">
                <a:solidFill>
                  <a:srgbClr val="FF6600"/>
                </a:solidFill>
              </a:rPr>
              <a:t>TEMPS 2_ ÉTAT D’AVANCEMENT DU DIAGNOSTIC ENVIRONNEMENTAL, FONCTIONNEL ET URBAIN</a:t>
            </a:r>
          </a:p>
          <a:p>
            <a:pPr lvl="1"/>
            <a:endParaRPr lang="fr-FR" altLang="fr-FR" sz="1600" b="1">
              <a:solidFill>
                <a:srgbClr val="FF6600"/>
              </a:solidFill>
            </a:endParaRPr>
          </a:p>
          <a:p>
            <a:pPr lvl="1"/>
            <a:endParaRPr lang="fr-FR" altLang="fr-FR" sz="1600" b="1">
              <a:solidFill>
                <a:srgbClr val="FF6600"/>
              </a:solidFill>
            </a:endParaRPr>
          </a:p>
          <a:p>
            <a:pPr lvl="1"/>
            <a:r>
              <a:rPr lang="fr-FR" altLang="fr-FR" sz="1600" b="1">
                <a:solidFill>
                  <a:srgbClr val="FF6600"/>
                </a:solidFill>
              </a:rPr>
              <a:t>TEMPS 3_ CALAGE DES ÉLÉMENTS À PRÉSENTER EN AG</a:t>
            </a:r>
          </a:p>
        </p:txBody>
      </p:sp>
      <p:sp>
        <p:nvSpPr>
          <p:cNvPr id="5" name="Rectangle 2">
            <a:extLst>
              <a:ext uri="{FF2B5EF4-FFF2-40B4-BE49-F238E27FC236}">
                <a16:creationId xmlns:a16="http://schemas.microsoft.com/office/drawing/2014/main" xmlns="" id="{ADC3CC15-C97E-48D0-BD4F-7B1A45683464}"/>
              </a:ext>
            </a:extLst>
          </p:cNvPr>
          <p:cNvSpPr>
            <a:spLocks noChangeArrowheads="1"/>
          </p:cNvSpPr>
          <p:nvPr/>
        </p:nvSpPr>
        <p:spPr bwMode="auto">
          <a:xfrm>
            <a:off x="0" y="14605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SOMMAIRE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dirty="0">
                <a:ea typeface="ＭＳ Ｐゴシック" charset="-128"/>
                <a:cs typeface="+mn-cs"/>
              </a:rPr>
              <a:t>1_ ACOUSTIQUE</a:t>
            </a:r>
          </a:p>
        </p:txBody>
      </p:sp>
      <p:sp>
        <p:nvSpPr>
          <p:cNvPr id="57346" name="Rectangle 4"/>
          <p:cNvSpPr>
            <a:spLocks noChangeArrowheads="1"/>
          </p:cNvSpPr>
          <p:nvPr/>
        </p:nvSpPr>
        <p:spPr bwMode="auto">
          <a:xfrm>
            <a:off x="704850" y="836613"/>
            <a:ext cx="87122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600" b="1">
                <a:solidFill>
                  <a:srgbClr val="800000"/>
                </a:solidFill>
              </a:rPr>
              <a:t>LOGEMENTS_</a:t>
            </a:r>
            <a:endParaRPr lang="fr-FR" sz="1600">
              <a:solidFill>
                <a:srgbClr val="800000"/>
              </a:solidFill>
            </a:endParaRPr>
          </a:p>
          <a:p>
            <a:endParaRPr lang="fr-FR" sz="1600" u="sng">
              <a:solidFill>
                <a:srgbClr val="800000"/>
              </a:solidFill>
            </a:endParaRPr>
          </a:p>
          <a:p>
            <a:endParaRPr lang="fr-FR" sz="1600" u="sng">
              <a:solidFill>
                <a:srgbClr val="800000"/>
              </a:solidFill>
            </a:endParaRPr>
          </a:p>
          <a:p>
            <a:r>
              <a:rPr lang="fr-FR" sz="1600" u="sng">
                <a:solidFill>
                  <a:srgbClr val="000000"/>
                </a:solidFill>
              </a:rPr>
              <a:t>Pour les commerces</a:t>
            </a:r>
            <a:r>
              <a:rPr lang="fr-FR" sz="1600">
                <a:solidFill>
                  <a:srgbClr val="000000"/>
                </a:solidFill>
              </a:rPr>
              <a:t> : 3 occupants sont gênés par les livraisons de supermarchés (camions, caddies, etc). On note que ces 3 occupants ont de mauvaises menuiseries.</a:t>
            </a:r>
            <a:br>
              <a:rPr lang="fr-FR" sz="1600">
                <a:solidFill>
                  <a:srgbClr val="000000"/>
                </a:solidFill>
              </a:rPr>
            </a:br>
            <a:r>
              <a:rPr lang="fr-FR" sz="1600" b="1">
                <a:solidFill>
                  <a:srgbClr val="000000"/>
                </a:solidFill>
              </a:rPr>
              <a:t>Concernant le bruit des gens dehors ou des livraisons, le remplacement des menuiseries permettra de limiter la gêne. </a:t>
            </a:r>
          </a:p>
          <a:p>
            <a:endParaRPr lang="fr-FR" sz="1600" b="1">
              <a:solidFill>
                <a:srgbClr val="000000"/>
              </a:solidFill>
            </a:endParaRPr>
          </a:p>
          <a:p>
            <a:r>
              <a:rPr lang="fr-FR" sz="1600">
                <a:solidFill>
                  <a:srgbClr val="000000"/>
                </a:solidFill>
              </a:rPr>
              <a:t>·         L’autre nuisance sonore exprimée est le bruit routier par 30% des répondant : que ce soit en façade sud avec la sortie du tunnel (70% des gens gênés) ou la voie au nord (30% des gens gênés).</a:t>
            </a:r>
            <a:br>
              <a:rPr lang="fr-FR" sz="1600">
                <a:solidFill>
                  <a:srgbClr val="000000"/>
                </a:solidFill>
              </a:rPr>
            </a:br>
            <a:r>
              <a:rPr lang="fr-FR" sz="1600" b="1">
                <a:solidFill>
                  <a:srgbClr val="000000"/>
                </a:solidFill>
              </a:rPr>
              <a:t>Là encore, un changement de menuiseries pour des doubles vitrage asymétriques à minima permettrait de limiter la gêne.</a:t>
            </a:r>
            <a:r>
              <a:rPr lang="fr-FR" sz="1600">
                <a:solidFill>
                  <a:srgbClr val="000000"/>
                </a:solidFill>
              </a:rPr>
              <a:t> </a:t>
            </a:r>
          </a:p>
          <a:p>
            <a:r>
              <a:rPr lang="fr-FR" sz="1600">
                <a:solidFill>
                  <a:srgbClr val="000000"/>
                </a:solidFill>
              </a:rPr>
              <a:t> </a:t>
            </a:r>
          </a:p>
          <a:p>
            <a:r>
              <a:rPr lang="fr-FR" sz="1600">
                <a:solidFill>
                  <a:srgbClr val="000000"/>
                </a:solidFill>
              </a:rPr>
              <a:t>On constate par ailleurs que les occupants ayant changé leur vitrage pour des acoustiques ne sont pas dérangés par les bruits extérieurs.</a:t>
            </a:r>
          </a:p>
          <a:p>
            <a:pPr algn="just"/>
            <a:endParaRPr lang="fr-FR" sz="1400" b="1">
              <a:solidFill>
                <a:srgbClr val="800000"/>
              </a:solidFill>
            </a:endParaRPr>
          </a:p>
          <a:p>
            <a:pPr algn="just"/>
            <a:endParaRPr lang="fr-FR" sz="1400" b="1">
              <a:solidFill>
                <a:srgbClr val="800000"/>
              </a:solidFill>
            </a:endParaRPr>
          </a:p>
          <a:p>
            <a:pPr algn="just"/>
            <a:endParaRPr lang="fr-FR" sz="1400" b="1">
              <a:solidFill>
                <a:srgbClr val="800000"/>
              </a:solidFill>
            </a:endParaRPr>
          </a:p>
          <a:p>
            <a:pPr algn="just"/>
            <a:endParaRPr lang="fr-FR" sz="1400" b="1">
              <a:solidFill>
                <a:srgbClr val="800000"/>
              </a:solidFill>
            </a:endParaRPr>
          </a:p>
        </p:txBody>
      </p:sp>
      <p:sp>
        <p:nvSpPr>
          <p:cNvPr id="57347"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sp>
        <p:nvSpPr>
          <p:cNvPr id="57348" name="Rectangle 9"/>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fr-FR" sz="1200">
                <a:solidFill>
                  <a:schemeClr val="bg1"/>
                </a:solidFill>
              </a:rPr>
              <a:t>Gymnase existant</a:t>
            </a:r>
            <a:endParaRPr lang="fr-FR" sz="1800">
              <a:solidFill>
                <a:schemeClr val="bg1"/>
              </a:solidFill>
            </a:endParaRPr>
          </a:p>
        </p:txBody>
      </p:sp>
      <p:cxnSp>
        <p:nvCxnSpPr>
          <p:cNvPr id="57349" name="Connecteur droit avec flèche 5"/>
          <p:cNvCxnSpPr>
            <a:cxnSpLocks noChangeShapeType="1"/>
          </p:cNvCxnSpPr>
          <p:nvPr/>
        </p:nvCxnSpPr>
        <p:spPr bwMode="auto">
          <a:xfrm>
            <a:off x="200025" y="3716338"/>
            <a:ext cx="504825" cy="0"/>
          </a:xfrm>
          <a:prstGeom prst="straightConnector1">
            <a:avLst/>
          </a:prstGeom>
          <a:noFill/>
          <a:ln w="9525">
            <a:solidFill>
              <a:srgbClr val="000000"/>
            </a:solidFill>
            <a:round/>
            <a:headEnd/>
            <a:tailEnd type="arrow" w="med" len="med"/>
          </a:ln>
        </p:spPr>
      </p:cxnSp>
      <p:cxnSp>
        <p:nvCxnSpPr>
          <p:cNvPr id="57350" name="Connecteur droit avec flèche 6"/>
          <p:cNvCxnSpPr>
            <a:cxnSpLocks noChangeShapeType="1"/>
          </p:cNvCxnSpPr>
          <p:nvPr/>
        </p:nvCxnSpPr>
        <p:spPr bwMode="auto">
          <a:xfrm>
            <a:off x="200025" y="2276475"/>
            <a:ext cx="504825" cy="0"/>
          </a:xfrm>
          <a:prstGeom prst="straightConnector1">
            <a:avLst/>
          </a:prstGeom>
          <a:noFill/>
          <a:ln w="9525">
            <a:solidFill>
              <a:srgbClr val="000000"/>
            </a:solidFill>
            <a:round/>
            <a:headEnd/>
            <a:tailEnd type="arrow" w="med" len="med"/>
          </a:ln>
        </p:spPr>
      </p:cxnSp>
    </p:spTree>
    <p:extLst>
      <p:ext uri="{BB962C8B-B14F-4D97-AF65-F5344CB8AC3E}">
        <p14:creationId xmlns:p14="http://schemas.microsoft.com/office/powerpoint/2010/main" val="42883162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dirty="0">
                <a:ea typeface="ＭＳ Ｐゴシック" charset="-128"/>
                <a:cs typeface="+mn-cs"/>
              </a:rPr>
              <a:t>1_ ACOUSTIQUE</a:t>
            </a:r>
          </a:p>
        </p:txBody>
      </p:sp>
      <p:sp>
        <p:nvSpPr>
          <p:cNvPr id="59394" name="Rectangle 4"/>
          <p:cNvSpPr>
            <a:spLocks noChangeArrowheads="1"/>
          </p:cNvSpPr>
          <p:nvPr/>
        </p:nvSpPr>
        <p:spPr bwMode="auto">
          <a:xfrm>
            <a:off x="704850" y="836613"/>
            <a:ext cx="87122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600" b="1">
                <a:solidFill>
                  <a:srgbClr val="800000"/>
                </a:solidFill>
              </a:rPr>
              <a:t>LOGEMENTS_</a:t>
            </a:r>
            <a:endParaRPr lang="fr-FR" sz="1600" b="1" u="sng">
              <a:solidFill>
                <a:srgbClr val="800000"/>
              </a:solidFill>
            </a:endParaRPr>
          </a:p>
          <a:p>
            <a:endParaRPr lang="fr-FR" sz="1600" b="1" u="sng">
              <a:solidFill>
                <a:srgbClr val="800000"/>
              </a:solidFill>
            </a:endParaRPr>
          </a:p>
          <a:p>
            <a:r>
              <a:rPr lang="fr-FR" sz="1600" b="1" u="sng">
                <a:solidFill>
                  <a:srgbClr val="800000"/>
                </a:solidFill>
              </a:rPr>
              <a:t>Bruit aérien et bruit de chocs entre logements et dans le bâtiment </a:t>
            </a:r>
            <a:r>
              <a:rPr lang="fr-FR" sz="1600">
                <a:solidFill>
                  <a:srgbClr val="800000"/>
                </a:solidFill>
              </a:rPr>
              <a:t>: </a:t>
            </a:r>
          </a:p>
          <a:p>
            <a:endParaRPr lang="fr-FR" sz="1600">
              <a:solidFill>
                <a:srgbClr val="800000"/>
              </a:solidFill>
            </a:endParaRPr>
          </a:p>
          <a:p>
            <a:r>
              <a:rPr lang="fr-FR" sz="1600">
                <a:solidFill>
                  <a:srgbClr val="000000"/>
                </a:solidFill>
              </a:rPr>
              <a:t>·         Généralement, les occupants ne sont pas gênés par leur voisins (seulement 8% des gens « assez ou très » gênés pour les bruits aériens en moyenne). Cela est cohérent avec une structure dalle/ voiles béton généralisée.</a:t>
            </a:r>
          </a:p>
          <a:p>
            <a:r>
              <a:rPr lang="fr-FR" sz="1600">
                <a:solidFill>
                  <a:srgbClr val="000000"/>
                </a:solidFill>
              </a:rPr>
              <a:t>·         Pour les bruits de chocs, 28% sont « assez ou très » gênés par les déplacements de chaises, etc. Cela n’est pas forcément cohérent avec des moquettes quasi généralisés dans les logements vues lors de la visite. </a:t>
            </a:r>
          </a:p>
          <a:p>
            <a:r>
              <a:rPr lang="fr-FR" sz="1600" b="1">
                <a:solidFill>
                  <a:srgbClr val="000000"/>
                </a:solidFill>
              </a:rPr>
              <a:t>Les dalles sont constituées de 17cm de béton armé. Assez fines, le bruit passe donc à travers. C’est surtout le matériau posé qui est en cause : si c’est de la moquette, bruits largement étouffé. Si c’est du parquet ou lino, sans couche acoustique, les bruits passent au niveau inférieur. </a:t>
            </a:r>
          </a:p>
          <a:p>
            <a:endParaRPr lang="fr-FR" sz="1600">
              <a:solidFill>
                <a:srgbClr val="000000"/>
              </a:solidFill>
            </a:endParaRPr>
          </a:p>
          <a:p>
            <a:r>
              <a:rPr lang="fr-FR" sz="1600">
                <a:solidFill>
                  <a:srgbClr val="000000"/>
                </a:solidFill>
              </a:rPr>
              <a:t>·         La plus grosse gêne exprimée concerne les bruits des circulations communes, discussion des gens, bruits d’ascenseurs (46% des occupants gênés). C’est cohérent avec mes constats lors de la visite. Les portes palières sont en cause car elle ont peu de masse et pas de joints. </a:t>
            </a:r>
          </a:p>
          <a:p>
            <a:r>
              <a:rPr lang="fr-FR" sz="1600" b="1">
                <a:solidFill>
                  <a:srgbClr val="000000"/>
                </a:solidFill>
              </a:rPr>
              <a:t>La pose de joint permettrait d’améliorer le ressenti, et le changement des portes palières des logements de diminuer significativement la gêne.</a:t>
            </a:r>
          </a:p>
          <a:p>
            <a:r>
              <a:rPr lang="fr-FR" sz="1600" b="1">
                <a:solidFill>
                  <a:srgbClr val="000000"/>
                </a:solidFill>
              </a:rPr>
              <a:t>Le changement des ascenseurs peut également être un poste d’amélioration. </a:t>
            </a:r>
            <a:endParaRPr lang="fr-FR" sz="1600">
              <a:solidFill>
                <a:srgbClr val="000000"/>
              </a:solidFill>
            </a:endParaRPr>
          </a:p>
          <a:p>
            <a:pPr algn="just"/>
            <a:endParaRPr lang="fr-FR" sz="1400">
              <a:solidFill>
                <a:srgbClr val="3366FF"/>
              </a:solidFill>
            </a:endParaRPr>
          </a:p>
          <a:p>
            <a:pPr algn="just"/>
            <a:endParaRPr lang="fr-FR" sz="1400" b="1">
              <a:solidFill>
                <a:srgbClr val="800000"/>
              </a:solidFill>
            </a:endParaRPr>
          </a:p>
          <a:p>
            <a:pPr algn="just"/>
            <a:endParaRPr lang="fr-FR" sz="1400" b="1">
              <a:solidFill>
                <a:srgbClr val="800000"/>
              </a:solidFill>
            </a:endParaRPr>
          </a:p>
        </p:txBody>
      </p:sp>
      <p:sp>
        <p:nvSpPr>
          <p:cNvPr id="59395"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cxnSp>
        <p:nvCxnSpPr>
          <p:cNvPr id="59396" name="Connecteur droit avec flèche 5"/>
          <p:cNvCxnSpPr>
            <a:cxnSpLocks noChangeShapeType="1"/>
          </p:cNvCxnSpPr>
          <p:nvPr/>
        </p:nvCxnSpPr>
        <p:spPr bwMode="auto">
          <a:xfrm>
            <a:off x="200025" y="3429000"/>
            <a:ext cx="504825" cy="0"/>
          </a:xfrm>
          <a:prstGeom prst="straightConnector1">
            <a:avLst/>
          </a:prstGeom>
          <a:noFill/>
          <a:ln w="9525">
            <a:solidFill>
              <a:srgbClr val="000000"/>
            </a:solidFill>
            <a:round/>
            <a:headEnd/>
            <a:tailEnd type="arrow" w="med" len="med"/>
          </a:ln>
        </p:spPr>
      </p:cxnSp>
      <p:cxnSp>
        <p:nvCxnSpPr>
          <p:cNvPr id="59397" name="Connecteur droit avec flèche 7"/>
          <p:cNvCxnSpPr>
            <a:cxnSpLocks noChangeShapeType="1"/>
          </p:cNvCxnSpPr>
          <p:nvPr/>
        </p:nvCxnSpPr>
        <p:spPr bwMode="auto">
          <a:xfrm>
            <a:off x="200025" y="5661025"/>
            <a:ext cx="504825" cy="0"/>
          </a:xfrm>
          <a:prstGeom prst="straightConnector1">
            <a:avLst/>
          </a:prstGeom>
          <a:noFill/>
          <a:ln w="9525">
            <a:solidFill>
              <a:srgbClr val="000000"/>
            </a:solidFill>
            <a:round/>
            <a:headEnd/>
            <a:tailEnd type="arrow" w="med" len="med"/>
          </a:ln>
        </p:spPr>
      </p:cxnSp>
    </p:spTree>
    <p:extLst>
      <p:ext uri="{BB962C8B-B14F-4D97-AF65-F5344CB8AC3E}">
        <p14:creationId xmlns:p14="http://schemas.microsoft.com/office/powerpoint/2010/main" val="198989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dirty="0">
                <a:ea typeface="ＭＳ Ｐゴシック" charset="-128"/>
                <a:cs typeface="+mn-cs"/>
              </a:rPr>
              <a:t>1_ ACOUSTIQUE</a:t>
            </a:r>
          </a:p>
        </p:txBody>
      </p:sp>
      <p:sp>
        <p:nvSpPr>
          <p:cNvPr id="61442" name="Rectangle 4"/>
          <p:cNvSpPr>
            <a:spLocks noChangeArrowheads="1"/>
          </p:cNvSpPr>
          <p:nvPr/>
        </p:nvSpPr>
        <p:spPr bwMode="auto">
          <a:xfrm>
            <a:off x="849313" y="620713"/>
            <a:ext cx="871220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600" b="1">
                <a:solidFill>
                  <a:srgbClr val="800000"/>
                </a:solidFill>
              </a:rPr>
              <a:t>LOGEMENTS_</a:t>
            </a:r>
            <a:endParaRPr lang="fr-FR" sz="1600">
              <a:solidFill>
                <a:srgbClr val="800000"/>
              </a:solidFill>
            </a:endParaRPr>
          </a:p>
          <a:p>
            <a:endParaRPr lang="fr-FR" sz="1600" b="1" u="sng"/>
          </a:p>
          <a:p>
            <a:r>
              <a:rPr lang="fr-FR" sz="1600" b="1" u="sng">
                <a:solidFill>
                  <a:srgbClr val="800000"/>
                </a:solidFill>
              </a:rPr>
              <a:t>Equipements techniques </a:t>
            </a:r>
            <a:r>
              <a:rPr lang="fr-FR" sz="1600">
                <a:solidFill>
                  <a:srgbClr val="800000"/>
                </a:solidFill>
              </a:rPr>
              <a:t>:</a:t>
            </a:r>
          </a:p>
          <a:p>
            <a:endParaRPr lang="fr-FR" sz="1600">
              <a:solidFill>
                <a:srgbClr val="800000"/>
              </a:solidFill>
            </a:endParaRPr>
          </a:p>
          <a:p>
            <a:r>
              <a:rPr lang="fr-FR" sz="1600">
                <a:solidFill>
                  <a:srgbClr val="000000"/>
                </a:solidFill>
              </a:rPr>
              <a:t>·         Le bruit des VMC (dans les logements) est mentionné plusieurs fois en commentaire libre, et 27% des gens se disent être gênés. </a:t>
            </a:r>
          </a:p>
          <a:p>
            <a:r>
              <a:rPr lang="fr-FR" sz="1600">
                <a:solidFill>
                  <a:srgbClr val="000000"/>
                </a:solidFill>
              </a:rPr>
              <a:t>Solution : à voir suivant la stratégie de ventilation adoptée, mais en tout état de cause, </a:t>
            </a:r>
            <a:r>
              <a:rPr lang="fr-FR" sz="1600" b="1">
                <a:solidFill>
                  <a:srgbClr val="000000"/>
                </a:solidFill>
              </a:rPr>
              <a:t>un meilleur réglage des réseaux et/ou sélection de bouches plus silencieuse peut régler le problème de VMC bruyante exprimée dans la rubrique ventilation, sous couvert de gaines existantes suffisamment dimensionnées.</a:t>
            </a:r>
          </a:p>
          <a:p>
            <a:endParaRPr lang="fr-FR" sz="1600" b="1">
              <a:solidFill>
                <a:srgbClr val="000000"/>
              </a:solidFill>
            </a:endParaRPr>
          </a:p>
          <a:p>
            <a:r>
              <a:rPr lang="fr-FR" sz="1600">
                <a:solidFill>
                  <a:srgbClr val="000000"/>
                </a:solidFill>
              </a:rPr>
              <a:t>·         30% des occupants sont gênés par les équipements des autres logements (chasse d’eau, chauffage etc). Le chauffage collectif avec canalisations traversant entre logements semble concentrer les problèmes. </a:t>
            </a:r>
          </a:p>
          <a:p>
            <a:r>
              <a:rPr lang="fr-FR" sz="1600" b="1">
                <a:solidFill>
                  <a:srgbClr val="000000"/>
                </a:solidFill>
              </a:rPr>
              <a:t>A ce stade, il est prévu de conserver tuyauteries, cheminements et émetteurs. Il faut donc discriminer les différenciations entre bruits de chauffage, chasses d’eaux… Une étude complémentaire peut être faite</a:t>
            </a:r>
          </a:p>
          <a:p>
            <a:r>
              <a:rPr lang="fr-FR" sz="1600" b="1">
                <a:solidFill>
                  <a:srgbClr val="000000"/>
                </a:solidFill>
              </a:rPr>
              <a:t>Souvent, pour tous les bruits de canalisations, hors chauffage, il est possible d’encoffrer les gaines et tuyauteries : confort acoustique gagné </a:t>
            </a:r>
          </a:p>
          <a:p>
            <a:endParaRPr lang="fr-FR" sz="1600">
              <a:solidFill>
                <a:srgbClr val="000000"/>
              </a:solidFill>
            </a:endParaRPr>
          </a:p>
          <a:p>
            <a:r>
              <a:rPr lang="fr-FR" sz="1600">
                <a:solidFill>
                  <a:srgbClr val="000000"/>
                </a:solidFill>
              </a:rPr>
              <a:t>·         Un occupant mentionne un problème de « Résonance d’ascenseur » dans son logement. Probablement une transmission vibratoire, mais le problème semble ponctuel. </a:t>
            </a:r>
            <a:br>
              <a:rPr lang="fr-FR" sz="1600">
                <a:solidFill>
                  <a:srgbClr val="000000"/>
                </a:solidFill>
              </a:rPr>
            </a:br>
            <a:r>
              <a:rPr lang="fr-FR" sz="1600">
                <a:solidFill>
                  <a:srgbClr val="000000"/>
                </a:solidFill>
              </a:rPr>
              <a:t>Lorsque le bruit des ascenseurs est mentionné, cela semble venir de bruits aériens passants par une porte palière peu étanche. </a:t>
            </a:r>
          </a:p>
          <a:p>
            <a:pPr algn="just"/>
            <a:endParaRPr lang="fr-FR" sz="1400">
              <a:solidFill>
                <a:srgbClr val="3366FF"/>
              </a:solidFill>
            </a:endParaRPr>
          </a:p>
          <a:p>
            <a:pPr algn="just"/>
            <a:endParaRPr lang="fr-FR" sz="1400" b="1">
              <a:solidFill>
                <a:srgbClr val="800000"/>
              </a:solidFill>
            </a:endParaRPr>
          </a:p>
          <a:p>
            <a:pPr algn="just"/>
            <a:endParaRPr lang="fr-FR" sz="1400" b="1">
              <a:solidFill>
                <a:srgbClr val="800000"/>
              </a:solidFill>
            </a:endParaRPr>
          </a:p>
        </p:txBody>
      </p:sp>
      <p:sp>
        <p:nvSpPr>
          <p:cNvPr id="61443"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cxnSp>
        <p:nvCxnSpPr>
          <p:cNvPr id="61444" name="Connecteur droit avec flèche 4"/>
          <p:cNvCxnSpPr>
            <a:cxnSpLocks noChangeShapeType="1"/>
          </p:cNvCxnSpPr>
          <p:nvPr/>
        </p:nvCxnSpPr>
        <p:spPr bwMode="auto">
          <a:xfrm>
            <a:off x="200025" y="4941888"/>
            <a:ext cx="504825" cy="0"/>
          </a:xfrm>
          <a:prstGeom prst="straightConnector1">
            <a:avLst/>
          </a:prstGeom>
          <a:noFill/>
          <a:ln w="9525">
            <a:solidFill>
              <a:srgbClr val="000000"/>
            </a:solidFill>
            <a:round/>
            <a:headEnd/>
            <a:tailEnd type="arrow" w="med" len="med"/>
          </a:ln>
        </p:spPr>
      </p:cxnSp>
      <p:cxnSp>
        <p:nvCxnSpPr>
          <p:cNvPr id="61445" name="Connecteur droit avec flèche 5"/>
          <p:cNvCxnSpPr>
            <a:cxnSpLocks noChangeShapeType="1"/>
          </p:cNvCxnSpPr>
          <p:nvPr/>
        </p:nvCxnSpPr>
        <p:spPr bwMode="auto">
          <a:xfrm>
            <a:off x="200025" y="2565400"/>
            <a:ext cx="504825" cy="0"/>
          </a:xfrm>
          <a:prstGeom prst="straightConnector1">
            <a:avLst/>
          </a:prstGeom>
          <a:noFill/>
          <a:ln w="9525">
            <a:solidFill>
              <a:srgbClr val="000000"/>
            </a:solidFill>
            <a:round/>
            <a:headEnd/>
            <a:tailEnd type="arrow" w="med" len="med"/>
          </a:ln>
        </p:spPr>
      </p:cxnSp>
    </p:spTree>
    <p:extLst>
      <p:ext uri="{BB962C8B-B14F-4D97-AF65-F5344CB8AC3E}">
        <p14:creationId xmlns:p14="http://schemas.microsoft.com/office/powerpoint/2010/main" val="16500355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dirty="0">
                <a:ea typeface="ＭＳ Ｐゴシック" charset="-128"/>
                <a:cs typeface="+mn-cs"/>
              </a:rPr>
              <a:t>1_ ACOUSTIQUE</a:t>
            </a:r>
          </a:p>
        </p:txBody>
      </p:sp>
      <p:sp>
        <p:nvSpPr>
          <p:cNvPr id="63490" name="Rectangle 4"/>
          <p:cNvSpPr>
            <a:spLocks noChangeArrowheads="1"/>
          </p:cNvSpPr>
          <p:nvPr/>
        </p:nvSpPr>
        <p:spPr bwMode="auto">
          <a:xfrm>
            <a:off x="704850" y="836613"/>
            <a:ext cx="87122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600" b="1">
                <a:solidFill>
                  <a:srgbClr val="800000"/>
                </a:solidFill>
              </a:rPr>
              <a:t>COMMERCES_</a:t>
            </a:r>
            <a:endParaRPr lang="fr-FR" sz="1600">
              <a:solidFill>
                <a:srgbClr val="800000"/>
              </a:solidFill>
            </a:endParaRPr>
          </a:p>
          <a:p>
            <a:endParaRPr lang="fr-FR" sz="1600" b="1" u="sng"/>
          </a:p>
          <a:p>
            <a:r>
              <a:rPr lang="fr-FR" sz="1600"/>
              <a:t> </a:t>
            </a:r>
          </a:p>
          <a:p>
            <a:r>
              <a:rPr lang="fr-FR" sz="1600"/>
              <a:t>Sur les 5 retours, seuls 2 commerces expriment une gêne acoustique.</a:t>
            </a:r>
          </a:p>
          <a:p>
            <a:r>
              <a:rPr lang="fr-FR" sz="1600"/>
              <a:t>·         Pour le 1</a:t>
            </a:r>
            <a:r>
              <a:rPr lang="fr-FR" sz="1600" baseline="30000"/>
              <a:t>er</a:t>
            </a:r>
            <a:r>
              <a:rPr lang="fr-FR" sz="1600"/>
              <a:t> (35m²), il perçoit le bruit de ventilation du supermarché, sans plus de précision. </a:t>
            </a:r>
          </a:p>
          <a:p>
            <a:r>
              <a:rPr lang="fr-FR" sz="1600" b="1"/>
              <a:t>Solution :</a:t>
            </a:r>
            <a:r>
              <a:rPr lang="fr-FR" sz="1600"/>
              <a:t> </a:t>
            </a:r>
            <a:r>
              <a:rPr lang="fr-FR" sz="1600" b="1"/>
              <a:t>difficile à donner dans un contexte si globale, mais une piste peut être de</a:t>
            </a:r>
            <a:r>
              <a:rPr lang="fr-FR" sz="1600"/>
              <a:t> </a:t>
            </a:r>
            <a:r>
              <a:rPr lang="fr-FR" sz="1600" b="1"/>
              <a:t>limiter le bruit à la source par pièges à son ou redirection des rejets / prise d’air si possible</a:t>
            </a:r>
            <a:r>
              <a:rPr lang="fr-FR" sz="1600"/>
              <a:t>. </a:t>
            </a:r>
          </a:p>
          <a:p>
            <a:endParaRPr lang="fr-FR" sz="1600"/>
          </a:p>
          <a:p>
            <a:r>
              <a:rPr lang="fr-FR" sz="1600"/>
              <a:t>·         Pour le 2</a:t>
            </a:r>
            <a:r>
              <a:rPr lang="fr-FR" sz="1600" baseline="30000"/>
              <a:t>ème</a:t>
            </a:r>
            <a:r>
              <a:rPr lang="fr-FR" sz="1600"/>
              <a:t> (100 m²), il est « un peu » gêné par les voisins du dessus : « Situé sous Les Suites du Palafour, notre commerce entend tous les agissements des occupants des Suites, pas, douches, évacuation des eaux usées ».</a:t>
            </a:r>
          </a:p>
          <a:p>
            <a:r>
              <a:rPr lang="fr-FR" sz="1600" b="1"/>
              <a:t>Si la copropriété décidait d’avancer en ce domaine causes il nous faudrait absolument les plans concernant la zone, et des investigations complémentaires plus spécifiques sur ce local pour identifier les pistes de défauts (probablement des traversées de réseaux…). </a:t>
            </a:r>
            <a:endParaRPr lang="fr-FR" sz="1400"/>
          </a:p>
          <a:p>
            <a:pPr algn="just"/>
            <a:endParaRPr lang="fr-FR" sz="1400" b="1">
              <a:solidFill>
                <a:srgbClr val="800000"/>
              </a:solidFill>
            </a:endParaRPr>
          </a:p>
          <a:p>
            <a:pPr algn="just"/>
            <a:endParaRPr lang="fr-FR" sz="1400" b="1">
              <a:solidFill>
                <a:srgbClr val="800000"/>
              </a:solidFill>
            </a:endParaRPr>
          </a:p>
        </p:txBody>
      </p:sp>
      <p:sp>
        <p:nvSpPr>
          <p:cNvPr id="63491"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cxnSp>
        <p:nvCxnSpPr>
          <p:cNvPr id="63492" name="Connecteur droit avec flèche 5"/>
          <p:cNvCxnSpPr>
            <a:cxnSpLocks noChangeShapeType="1"/>
          </p:cNvCxnSpPr>
          <p:nvPr/>
        </p:nvCxnSpPr>
        <p:spPr bwMode="auto">
          <a:xfrm>
            <a:off x="200025" y="4221163"/>
            <a:ext cx="504825" cy="0"/>
          </a:xfrm>
          <a:prstGeom prst="straightConnector1">
            <a:avLst/>
          </a:prstGeom>
          <a:noFill/>
          <a:ln w="9525">
            <a:solidFill>
              <a:schemeClr val="tx1"/>
            </a:solidFill>
            <a:round/>
            <a:headEnd/>
            <a:tailEnd type="arrow" w="med" len="med"/>
          </a:ln>
        </p:spPr>
      </p:cxnSp>
    </p:spTree>
    <p:extLst>
      <p:ext uri="{BB962C8B-B14F-4D97-AF65-F5344CB8AC3E}">
        <p14:creationId xmlns:p14="http://schemas.microsoft.com/office/powerpoint/2010/main" val="13391045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a:ea typeface="ＭＳ Ｐゴシック" charset="-128"/>
                <a:cs typeface="+mn-cs"/>
              </a:rPr>
              <a:t>1_ </a:t>
            </a:r>
            <a:r>
              <a:rPr lang="fr-FR" sz="1700" b="1" dirty="0">
                <a:ea typeface="ＭＳ Ｐゴシック" charset="-128"/>
                <a:cs typeface="+mn-cs"/>
              </a:rPr>
              <a:t>STRUCTURE</a:t>
            </a:r>
          </a:p>
        </p:txBody>
      </p:sp>
      <p:sp>
        <p:nvSpPr>
          <p:cNvPr id="65538"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sp>
        <p:nvSpPr>
          <p:cNvPr id="65539" name="Rectangle 4"/>
          <p:cNvSpPr>
            <a:spLocks noChangeArrowheads="1"/>
          </p:cNvSpPr>
          <p:nvPr/>
        </p:nvSpPr>
        <p:spPr bwMode="auto">
          <a:xfrm>
            <a:off x="704850" y="836613"/>
            <a:ext cx="87122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fr-FR" sz="1600" b="1">
                <a:solidFill>
                  <a:srgbClr val="FF9C11"/>
                </a:solidFill>
              </a:rPr>
              <a:t>Le Palafour au regard de la réglementation :</a:t>
            </a:r>
          </a:p>
          <a:p>
            <a:pPr lvl="1"/>
            <a:endParaRPr lang="fr-FR" sz="1600" b="1">
              <a:solidFill>
                <a:srgbClr val="FF9C11"/>
              </a:solidFill>
            </a:endParaRPr>
          </a:p>
          <a:p>
            <a:pPr lvl="1"/>
            <a:r>
              <a:rPr lang="fr-FR" sz="1600">
                <a:solidFill>
                  <a:srgbClr val="FF9C11"/>
                </a:solidFill>
              </a:rPr>
              <a:t>Tignes est située en zone sismique 3. Pour tout travaux modificatifs, il faut prendre en compte la problématique de non aggravation du risque vis-à-vis du séisme (car on retirerait de la rigidité au bâtiment) – EUROCODE 8</a:t>
            </a:r>
          </a:p>
          <a:p>
            <a:pPr lvl="1"/>
            <a:endParaRPr lang="fr-FR" sz="1600">
              <a:solidFill>
                <a:srgbClr val="FF9C11"/>
              </a:solidFill>
            </a:endParaRPr>
          </a:p>
          <a:p>
            <a:pPr lvl="1"/>
            <a:r>
              <a:rPr lang="fr-FR" sz="1600">
                <a:solidFill>
                  <a:srgbClr val="FF9C11"/>
                </a:solidFill>
              </a:rPr>
              <a:t>Une modélisation complète du bâtiment est nécessaire pour toute réalisation qui créé ou supprime plus de 30% de la SHON (surface hors œuvre nette) </a:t>
            </a:r>
          </a:p>
          <a:p>
            <a:pPr lvl="1"/>
            <a:endParaRPr lang="fr-FR" sz="1600">
              <a:solidFill>
                <a:srgbClr val="FF9C11"/>
              </a:solidFill>
            </a:endParaRPr>
          </a:p>
          <a:p>
            <a:pPr lvl="1"/>
            <a:r>
              <a:rPr lang="fr-FR" sz="1600">
                <a:solidFill>
                  <a:srgbClr val="FF9C11"/>
                </a:solidFill>
              </a:rPr>
              <a:t>Si l’on ne modifie pas plus de 30%, la modélisation n’est pas exigée lorsque l’on adopte le guide de bonne pratique : </a:t>
            </a:r>
          </a:p>
          <a:p>
            <a:pPr lvl="1"/>
            <a:r>
              <a:rPr lang="fr-FR" sz="1600">
                <a:solidFill>
                  <a:srgbClr val="FF9C11"/>
                </a:solidFill>
              </a:rPr>
              <a:t>Ne pas augmenter la masse du dernier niveau de plus de 10%, de l’avant dernier niveau de plus de 25%, et des autres niveaux de plus de 30%. Si on ajoute un étage en surélévation il ne faut pas que la masse de celui-ci dépasse 10 % la masse de l’étage qui le supporte. Il ne faut pas non plus réduire la rigidité en supprimant des murs</a:t>
            </a:r>
            <a:r>
              <a:rPr lang="fr-FR" sz="1600"/>
              <a:t>.</a:t>
            </a:r>
            <a:endParaRPr lang="fr-FR" sz="1600">
              <a:solidFill>
                <a:srgbClr val="FF9C11"/>
              </a:solidFill>
            </a:endParaRPr>
          </a:p>
        </p:txBody>
      </p:sp>
      <p:pic>
        <p:nvPicPr>
          <p:cNvPr id="65540" name="Image 5" descr="bala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908050"/>
            <a:ext cx="74136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8547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a:ea typeface="ＭＳ Ｐゴシック" charset="-128"/>
                <a:cs typeface="+mn-cs"/>
              </a:rPr>
              <a:t>1_ </a:t>
            </a:r>
            <a:r>
              <a:rPr lang="fr-FR" sz="1700" b="1" dirty="0">
                <a:ea typeface="ＭＳ Ｐゴシック" charset="-128"/>
                <a:cs typeface="+mn-cs"/>
              </a:rPr>
              <a:t>STRUCTURE</a:t>
            </a:r>
          </a:p>
        </p:txBody>
      </p:sp>
      <p:sp>
        <p:nvSpPr>
          <p:cNvPr id="67586"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sp>
        <p:nvSpPr>
          <p:cNvPr id="67587" name="Rectangle 4"/>
          <p:cNvSpPr>
            <a:spLocks noChangeArrowheads="1"/>
          </p:cNvSpPr>
          <p:nvPr/>
        </p:nvSpPr>
        <p:spPr bwMode="auto">
          <a:xfrm>
            <a:off x="704850" y="836613"/>
            <a:ext cx="871220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b="1">
                <a:solidFill>
                  <a:srgbClr val="800000"/>
                </a:solidFill>
              </a:rPr>
              <a:t>ETAT_</a:t>
            </a:r>
          </a:p>
          <a:p>
            <a:pPr algn="just"/>
            <a:endParaRPr lang="fr-FR" sz="1600"/>
          </a:p>
          <a:p>
            <a:pPr algn="just"/>
            <a:r>
              <a:rPr lang="fr-FR" sz="1600"/>
              <a:t>La superstructure à partir du premier étage est constituée de refends en béton armé entre logements et en circulation, et de dalles en béton armé ou précontraint. Nous avons relevé une trame de portée de dalles régulière allant de 2,6 mètres pour les plus petits studios à 4,7 mètres pour les plus grands. La hauteur sous dalle en superstructure est d’environ 2,2 mètres, elle est de 2,1 mètres sous faux plafonds dans la circulation.</a:t>
            </a:r>
          </a:p>
          <a:p>
            <a:pPr algn="just"/>
            <a:endParaRPr lang="fr-FR" sz="1600"/>
          </a:p>
          <a:p>
            <a:pPr algn="just"/>
            <a:r>
              <a:rPr lang="fr-FR" sz="1600"/>
              <a:t>La façade sud est constituée de grandes ouvertures remplies par des éléments non structuraux (châssis vitrés) et comporte de nombreux balcons en béton armé, la façade nord comprend des allèges et des linteaux dont nous n’avons pas déterminé le caractère structurel. La portée des balcons est de 1,3 mètre pour 14,5 cm d’épaisseur.</a:t>
            </a:r>
          </a:p>
          <a:p>
            <a:pPr algn="just"/>
            <a:endParaRPr lang="fr-FR" sz="1600"/>
          </a:p>
          <a:p>
            <a:pPr algn="just"/>
            <a:r>
              <a:rPr lang="fr-FR" sz="1600"/>
              <a:t>Un changement de système structurel s’opère au niveau du rez-de-chaussée, on devine un complexe mixte voiles et poteaux-poutres, avec conservation de certains voiles jusqu’en R-1. Une visite dans le local chaufferie a mis en évidence des éléments préfabriqués (poutres) en béton armé ou précontraint.</a:t>
            </a:r>
          </a:p>
          <a:p>
            <a:endParaRPr lang="fr-FR" sz="1600" b="1">
              <a:solidFill>
                <a:srgbClr val="800000"/>
              </a:solidFill>
            </a:endParaRPr>
          </a:p>
        </p:txBody>
      </p:sp>
    </p:spTree>
    <p:extLst>
      <p:ext uri="{BB962C8B-B14F-4D97-AF65-F5344CB8AC3E}">
        <p14:creationId xmlns:p14="http://schemas.microsoft.com/office/powerpoint/2010/main" val="42093047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a:ea typeface="ＭＳ Ｐゴシック" charset="-128"/>
                <a:cs typeface="+mn-cs"/>
              </a:rPr>
              <a:t>1_ </a:t>
            </a:r>
            <a:r>
              <a:rPr lang="fr-FR" sz="1700" b="1" dirty="0">
                <a:ea typeface="ＭＳ Ｐゴシック" charset="-128"/>
                <a:cs typeface="+mn-cs"/>
              </a:rPr>
              <a:t>STRUCTURE</a:t>
            </a:r>
          </a:p>
        </p:txBody>
      </p:sp>
      <p:sp>
        <p:nvSpPr>
          <p:cNvPr id="69634" name="Rectangle 4"/>
          <p:cNvSpPr>
            <a:spLocks noChangeArrowheads="1"/>
          </p:cNvSpPr>
          <p:nvPr/>
        </p:nvSpPr>
        <p:spPr bwMode="auto">
          <a:xfrm>
            <a:off x="704850" y="836613"/>
            <a:ext cx="87122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b="1">
                <a:solidFill>
                  <a:srgbClr val="800000"/>
                </a:solidFill>
              </a:rPr>
              <a:t>ETAT_</a:t>
            </a:r>
          </a:p>
          <a:p>
            <a:r>
              <a:rPr lang="fr-FR" sz="1600" b="1">
                <a:solidFill>
                  <a:srgbClr val="1FB21E"/>
                </a:solidFill>
              </a:rPr>
              <a:t> </a:t>
            </a:r>
            <a:endParaRPr lang="fr-FR" sz="1600"/>
          </a:p>
          <a:p>
            <a:r>
              <a:rPr lang="fr-FR" sz="1600"/>
              <a:t>Quelques fissures dues au vieillissement normal de la structure sont présentes en façade. </a:t>
            </a:r>
          </a:p>
          <a:p>
            <a:r>
              <a:rPr lang="fr-FR" sz="1600"/>
              <a:t>Nous avons observé également de la corrosion d’armatures en sous face de balcon du premier étage due à un mauvais enrobage lors de la réalisation. </a:t>
            </a:r>
          </a:p>
          <a:p>
            <a:r>
              <a:rPr lang="fr-FR" sz="1600" b="1">
                <a:solidFill>
                  <a:srgbClr val="000000"/>
                </a:solidFill>
              </a:rPr>
              <a:t>Simplement une question esthétique sur les façades, une pose de mortier peut être faite. Sur les balcons, il est cependant important de remettre une couche de mortier (3-4cm) afin de ne pas altérer les ferraillages. </a:t>
            </a:r>
          </a:p>
          <a:p>
            <a:endParaRPr lang="fr-FR" sz="1600"/>
          </a:p>
          <a:p>
            <a:r>
              <a:rPr lang="fr-FR" sz="1600"/>
              <a:t>De manière générale le béton extérieur en superstructure est sain. </a:t>
            </a:r>
          </a:p>
          <a:p>
            <a:endParaRPr lang="fr-FR" sz="1600"/>
          </a:p>
          <a:p>
            <a:r>
              <a:rPr lang="fr-FR" sz="1600"/>
              <a:t>Les aménagements en béton armé à proximité directe des voiries sont à refaire à cause de l’attaque conjuguée du sel, de l’humidité et du froid. </a:t>
            </a:r>
          </a:p>
          <a:p>
            <a:r>
              <a:rPr lang="fr-FR" sz="1600" b="1">
                <a:solidFill>
                  <a:srgbClr val="000000"/>
                </a:solidFill>
              </a:rPr>
              <a:t>Cela concerne surtout l’escalier qui mène à la terrasse, qui présente des faiblesses. </a:t>
            </a:r>
          </a:p>
          <a:p>
            <a:endParaRPr lang="fr-FR" sz="1600" b="1">
              <a:solidFill>
                <a:srgbClr val="1FB21E"/>
              </a:solidFill>
            </a:endParaRPr>
          </a:p>
          <a:p>
            <a:r>
              <a:rPr lang="fr-FR" sz="1600"/>
              <a:t>Des reprises en sous œuvre lourdes sont présentes dans le bâtiment, notamment dans le logement 1103.</a:t>
            </a:r>
          </a:p>
          <a:p>
            <a:endParaRPr lang="fr-FR" sz="1600" b="1">
              <a:solidFill>
                <a:srgbClr val="800000"/>
              </a:solidFill>
            </a:endParaRPr>
          </a:p>
          <a:p>
            <a:endParaRPr lang="fr-FR" sz="1600" b="1">
              <a:solidFill>
                <a:srgbClr val="800000"/>
              </a:solidFill>
            </a:endParaRPr>
          </a:p>
          <a:p>
            <a:endParaRPr lang="fr-FR" sz="1600" b="1">
              <a:solidFill>
                <a:srgbClr val="800000"/>
              </a:solidFill>
            </a:endParaRPr>
          </a:p>
        </p:txBody>
      </p:sp>
      <p:sp>
        <p:nvSpPr>
          <p:cNvPr id="69635" name="Rectangle 9"/>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fr-FR" sz="1200">
                <a:solidFill>
                  <a:schemeClr val="bg1"/>
                </a:solidFill>
              </a:rPr>
              <a:t>Gymnase existant</a:t>
            </a:r>
            <a:endParaRPr lang="fr-FR" sz="1800">
              <a:solidFill>
                <a:schemeClr val="bg1"/>
              </a:solidFill>
            </a:endParaRPr>
          </a:p>
        </p:txBody>
      </p:sp>
      <p:cxnSp>
        <p:nvCxnSpPr>
          <p:cNvPr id="69636" name="Connecteur droit avec flèche 5"/>
          <p:cNvCxnSpPr>
            <a:cxnSpLocks noChangeShapeType="1"/>
          </p:cNvCxnSpPr>
          <p:nvPr/>
        </p:nvCxnSpPr>
        <p:spPr bwMode="auto">
          <a:xfrm>
            <a:off x="200025" y="2276475"/>
            <a:ext cx="504825" cy="0"/>
          </a:xfrm>
          <a:prstGeom prst="straightConnector1">
            <a:avLst/>
          </a:prstGeom>
          <a:noFill/>
          <a:ln w="9525">
            <a:solidFill>
              <a:srgbClr val="000000"/>
            </a:solidFill>
            <a:round/>
            <a:headEnd/>
            <a:tailEnd type="arrow" w="med" len="med"/>
          </a:ln>
        </p:spPr>
      </p:cxnSp>
      <p:cxnSp>
        <p:nvCxnSpPr>
          <p:cNvPr id="69637" name="Connecteur droit avec flèche 6"/>
          <p:cNvCxnSpPr>
            <a:cxnSpLocks noChangeShapeType="1"/>
          </p:cNvCxnSpPr>
          <p:nvPr/>
        </p:nvCxnSpPr>
        <p:spPr bwMode="auto">
          <a:xfrm>
            <a:off x="200025" y="4221163"/>
            <a:ext cx="504825" cy="0"/>
          </a:xfrm>
          <a:prstGeom prst="straightConnector1">
            <a:avLst/>
          </a:prstGeom>
          <a:noFill/>
          <a:ln w="9525">
            <a:solidFill>
              <a:srgbClr val="000000"/>
            </a:solidFill>
            <a:round/>
            <a:headEnd/>
            <a:tailEnd type="arrow" w="med" len="med"/>
          </a:ln>
        </p:spPr>
      </p:cxnSp>
    </p:spTree>
    <p:extLst>
      <p:ext uri="{BB962C8B-B14F-4D97-AF65-F5344CB8AC3E}">
        <p14:creationId xmlns:p14="http://schemas.microsoft.com/office/powerpoint/2010/main" val="8599260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a:ea typeface="ＭＳ Ｐゴシック" charset="-128"/>
                <a:cs typeface="+mn-cs"/>
              </a:rPr>
              <a:t>1_ </a:t>
            </a:r>
            <a:r>
              <a:rPr lang="fr-FR" sz="1700" b="1" dirty="0">
                <a:ea typeface="ＭＳ Ｐゴシック" charset="-128"/>
                <a:cs typeface="+mn-cs"/>
              </a:rPr>
              <a:t>STRUCTURE</a:t>
            </a:r>
          </a:p>
        </p:txBody>
      </p:sp>
      <p:sp>
        <p:nvSpPr>
          <p:cNvPr id="71682" name="Rectangle 4"/>
          <p:cNvSpPr>
            <a:spLocks noChangeArrowheads="1"/>
          </p:cNvSpPr>
          <p:nvPr/>
        </p:nvSpPr>
        <p:spPr bwMode="auto">
          <a:xfrm>
            <a:off x="704850" y="476250"/>
            <a:ext cx="8712200" cy="726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b="1" dirty="0" smtClean="0">
                <a:solidFill>
                  <a:srgbClr val="800000"/>
                </a:solidFill>
              </a:rPr>
              <a:t>REMARQUES sur éléments spécifiques _</a:t>
            </a:r>
            <a:endParaRPr lang="fr-FR" sz="1800" b="1" dirty="0">
              <a:solidFill>
                <a:srgbClr val="800000"/>
              </a:solidFill>
            </a:endParaRPr>
          </a:p>
          <a:p>
            <a:r>
              <a:rPr lang="fr-FR" sz="1600" b="1" dirty="0">
                <a:solidFill>
                  <a:srgbClr val="1FB21E"/>
                </a:solidFill>
              </a:rPr>
              <a:t> </a:t>
            </a:r>
          </a:p>
          <a:p>
            <a:r>
              <a:rPr lang="fr-FR" sz="1600" b="1" u="sng" dirty="0">
                <a:solidFill>
                  <a:srgbClr val="800000"/>
                </a:solidFill>
              </a:rPr>
              <a:t>Changement Chaudière</a:t>
            </a:r>
          </a:p>
          <a:p>
            <a:r>
              <a:rPr lang="fr-FR" sz="1600" dirty="0"/>
              <a:t>Mur porteur entre l’accès parking et le local chaufferie, Si nécessité de démolition, passage par le magasin, car paroi non-porteuse entre le local chaufferie et le commerce</a:t>
            </a:r>
            <a:endParaRPr lang="fr-FR" sz="1600" b="1" u="sng" dirty="0">
              <a:solidFill>
                <a:srgbClr val="800000"/>
              </a:solidFill>
            </a:endParaRPr>
          </a:p>
          <a:p>
            <a:endParaRPr lang="fr-FR" sz="1600" b="1" dirty="0">
              <a:solidFill>
                <a:srgbClr val="1FB21E"/>
              </a:solidFill>
            </a:endParaRPr>
          </a:p>
          <a:p>
            <a:r>
              <a:rPr lang="fr-FR" sz="1600" b="1" u="sng" dirty="0">
                <a:solidFill>
                  <a:srgbClr val="800000"/>
                </a:solidFill>
              </a:rPr>
              <a:t>Changement Cuve</a:t>
            </a:r>
          </a:p>
          <a:p>
            <a:r>
              <a:rPr lang="fr-FR" sz="1600" dirty="0"/>
              <a:t>Le changement de la cuve implique la démolition de l’escalier en béton qui donne accès à la terrasse. Cependant, aucune dimension structurelle de cet escalier. </a:t>
            </a:r>
            <a:endParaRPr lang="fr-FR" sz="1600" b="1" u="sng" dirty="0">
              <a:solidFill>
                <a:srgbClr val="800000"/>
              </a:solidFill>
            </a:endParaRPr>
          </a:p>
          <a:p>
            <a:endParaRPr lang="fr-FR" sz="1600" b="1" u="sng" dirty="0">
              <a:solidFill>
                <a:srgbClr val="800000"/>
              </a:solidFill>
            </a:endParaRPr>
          </a:p>
          <a:p>
            <a:r>
              <a:rPr lang="fr-FR" sz="1600" b="1" u="sng" dirty="0">
                <a:solidFill>
                  <a:srgbClr val="800000"/>
                </a:solidFill>
              </a:rPr>
              <a:t>Extensions balcons </a:t>
            </a:r>
          </a:p>
          <a:p>
            <a:r>
              <a:rPr lang="fr-FR" sz="1600" dirty="0"/>
              <a:t>Possibilité de décaler la façade sud de 4 mètres, il faudrait néanmoins réaliser toute une campagne de sondage structure et/ou avoir les plans de ferraillage d’origine pour recalculer les poutres en infrastructure. Par ailleurs il y aurait toute une problématique de justification de non aggravation de la vulnérabilité vis-à-vis du séisme afin d’éviter d’avoir à </a:t>
            </a:r>
            <a:r>
              <a:rPr lang="fr-FR" sz="1600" dirty="0" err="1"/>
              <a:t>re</a:t>
            </a:r>
            <a:r>
              <a:rPr lang="fr-FR" sz="1600" dirty="0"/>
              <a:t>-modéliser tout le bâtiment. Le décalage de 4 mètres serait alors réduit pour ne pas ajouter trop de masse, on pourrait employer des matériaux légers (acier, planchers collaborant).</a:t>
            </a:r>
            <a:endParaRPr lang="fr-FR" sz="1600" b="1" u="sng" dirty="0">
              <a:solidFill>
                <a:srgbClr val="800000"/>
              </a:solidFill>
            </a:endParaRPr>
          </a:p>
          <a:p>
            <a:endParaRPr lang="fr-FR" sz="1600" b="1" u="sng" dirty="0">
              <a:solidFill>
                <a:srgbClr val="800000"/>
              </a:solidFill>
            </a:endParaRPr>
          </a:p>
          <a:p>
            <a:r>
              <a:rPr lang="fr-FR" sz="1600" b="1" u="sng" dirty="0">
                <a:solidFill>
                  <a:srgbClr val="800000"/>
                </a:solidFill>
              </a:rPr>
              <a:t>Démolition partielle galerie</a:t>
            </a:r>
          </a:p>
          <a:p>
            <a:r>
              <a:rPr lang="fr-FR" sz="1600" dirty="0"/>
              <a:t>Des changements de la galerie sont possibles, dans toutes les parties qui ne sont pas directement sous la superstructure.</a:t>
            </a:r>
          </a:p>
          <a:p>
            <a:endParaRPr lang="fr-FR" sz="1600" b="1" dirty="0">
              <a:solidFill>
                <a:srgbClr val="800000"/>
              </a:solidFill>
            </a:endParaRPr>
          </a:p>
          <a:p>
            <a:r>
              <a:rPr lang="fr-FR" sz="1600" dirty="0"/>
              <a:t>Pour tous travaux de grande ampleur, une modélisation sera exigée. </a:t>
            </a:r>
          </a:p>
          <a:p>
            <a:r>
              <a:rPr lang="fr-FR" sz="1600" dirty="0"/>
              <a:t>Une modélisation du bâtiment nécessiterait des plans très détaillés, et une connaissance très </a:t>
            </a:r>
            <a:r>
              <a:rPr lang="fr-FR" sz="1600" dirty="0" smtClean="0"/>
              <a:t>avancée </a:t>
            </a:r>
            <a:r>
              <a:rPr lang="fr-FR" sz="1600" dirty="0"/>
              <a:t>du ferraillage actuel des éléments , ce serait une très grosse mission de calcul.</a:t>
            </a:r>
          </a:p>
          <a:p>
            <a:r>
              <a:rPr lang="fr-FR" sz="1600" dirty="0"/>
              <a:t> </a:t>
            </a:r>
          </a:p>
          <a:p>
            <a:endParaRPr lang="fr-FR" sz="1600" b="1" dirty="0">
              <a:solidFill>
                <a:srgbClr val="800000"/>
              </a:solidFill>
            </a:endParaRPr>
          </a:p>
          <a:p>
            <a:endParaRPr lang="fr-FR" sz="1600" b="1" dirty="0">
              <a:solidFill>
                <a:srgbClr val="800000"/>
              </a:solidFill>
            </a:endParaRPr>
          </a:p>
          <a:p>
            <a:endParaRPr lang="fr-FR" sz="1600" b="1" dirty="0">
              <a:solidFill>
                <a:srgbClr val="800000"/>
              </a:solidFill>
            </a:endParaRPr>
          </a:p>
        </p:txBody>
      </p:sp>
      <p:sp>
        <p:nvSpPr>
          <p:cNvPr id="71683"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cxnSp>
        <p:nvCxnSpPr>
          <p:cNvPr id="71684" name="Connecteur droit avec flèche 5"/>
          <p:cNvCxnSpPr>
            <a:cxnSpLocks noChangeShapeType="1"/>
          </p:cNvCxnSpPr>
          <p:nvPr/>
        </p:nvCxnSpPr>
        <p:spPr bwMode="auto">
          <a:xfrm>
            <a:off x="200025" y="1125538"/>
            <a:ext cx="504825" cy="0"/>
          </a:xfrm>
          <a:prstGeom prst="straightConnector1">
            <a:avLst/>
          </a:prstGeom>
          <a:noFill/>
          <a:ln w="9525">
            <a:solidFill>
              <a:srgbClr val="000000"/>
            </a:solidFill>
            <a:round/>
            <a:headEnd/>
            <a:tailEnd type="arrow" w="med" len="med"/>
          </a:ln>
        </p:spPr>
      </p:cxnSp>
      <p:cxnSp>
        <p:nvCxnSpPr>
          <p:cNvPr id="71685" name="Connecteur droit avec flèche 6"/>
          <p:cNvCxnSpPr>
            <a:cxnSpLocks noChangeShapeType="1"/>
          </p:cNvCxnSpPr>
          <p:nvPr/>
        </p:nvCxnSpPr>
        <p:spPr bwMode="auto">
          <a:xfrm>
            <a:off x="200025" y="2133600"/>
            <a:ext cx="504825" cy="0"/>
          </a:xfrm>
          <a:prstGeom prst="straightConnector1">
            <a:avLst/>
          </a:prstGeom>
          <a:noFill/>
          <a:ln w="9525">
            <a:solidFill>
              <a:srgbClr val="000000"/>
            </a:solidFill>
            <a:round/>
            <a:headEnd/>
            <a:tailEnd type="arrow" w="med" len="med"/>
          </a:ln>
        </p:spPr>
      </p:cxnSp>
      <p:cxnSp>
        <p:nvCxnSpPr>
          <p:cNvPr id="71686" name="Connecteur droit avec flèche 7"/>
          <p:cNvCxnSpPr>
            <a:cxnSpLocks noChangeShapeType="1"/>
          </p:cNvCxnSpPr>
          <p:nvPr/>
        </p:nvCxnSpPr>
        <p:spPr bwMode="auto">
          <a:xfrm>
            <a:off x="200025" y="3141663"/>
            <a:ext cx="504825" cy="0"/>
          </a:xfrm>
          <a:prstGeom prst="straightConnector1">
            <a:avLst/>
          </a:prstGeom>
          <a:noFill/>
          <a:ln w="9525">
            <a:solidFill>
              <a:srgbClr val="000000"/>
            </a:solidFill>
            <a:round/>
            <a:headEnd/>
            <a:tailEnd type="arrow" w="med" len="med"/>
          </a:ln>
        </p:spPr>
      </p:cxnSp>
      <p:cxnSp>
        <p:nvCxnSpPr>
          <p:cNvPr id="71687" name="Connecteur droit avec flèche 8"/>
          <p:cNvCxnSpPr>
            <a:cxnSpLocks noChangeShapeType="1"/>
          </p:cNvCxnSpPr>
          <p:nvPr/>
        </p:nvCxnSpPr>
        <p:spPr bwMode="auto">
          <a:xfrm>
            <a:off x="200025" y="5084763"/>
            <a:ext cx="504825" cy="0"/>
          </a:xfrm>
          <a:prstGeom prst="straightConnector1">
            <a:avLst/>
          </a:prstGeom>
          <a:noFill/>
          <a:ln w="9525">
            <a:solidFill>
              <a:srgbClr val="000000"/>
            </a:solidFill>
            <a:round/>
            <a:headEnd/>
            <a:tailEnd type="arrow" w="med" len="med"/>
          </a:ln>
        </p:spPr>
      </p:cxnSp>
    </p:spTree>
    <p:extLst>
      <p:ext uri="{BB962C8B-B14F-4D97-AF65-F5344CB8AC3E}">
        <p14:creationId xmlns:p14="http://schemas.microsoft.com/office/powerpoint/2010/main" val="4574847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dirty="0">
                <a:ea typeface="ＭＳ Ｐゴシック" charset="-128"/>
                <a:cs typeface="+mn-cs"/>
              </a:rPr>
              <a:t>1_ DIVERS REGLEMENTATION</a:t>
            </a:r>
          </a:p>
        </p:txBody>
      </p:sp>
      <p:sp>
        <p:nvSpPr>
          <p:cNvPr id="63491" name="Rectangle 4"/>
          <p:cNvSpPr>
            <a:spLocks noChangeArrowheads="1"/>
          </p:cNvSpPr>
          <p:nvPr/>
        </p:nvSpPr>
        <p:spPr bwMode="auto">
          <a:xfrm>
            <a:off x="704850" y="836613"/>
            <a:ext cx="87122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fr-FR" sz="1800" b="1" dirty="0">
                <a:solidFill>
                  <a:srgbClr val="800000"/>
                </a:solidFill>
              </a:rPr>
              <a:t>ERP, HANDICAP_</a:t>
            </a:r>
          </a:p>
          <a:p>
            <a:pPr>
              <a:defRPr/>
            </a:pPr>
            <a:r>
              <a:rPr lang="fr-FR" sz="1600" b="1" dirty="0">
                <a:solidFill>
                  <a:srgbClr val="1FB21E"/>
                </a:solidFill>
              </a:rPr>
              <a:t> </a:t>
            </a:r>
            <a:endParaRPr lang="fr-FR" sz="1600" dirty="0"/>
          </a:p>
          <a:p>
            <a:pPr>
              <a:defRPr/>
            </a:pPr>
            <a:r>
              <a:rPr lang="fr-FR" sz="1600" dirty="0"/>
              <a:t>L'obligation de mise en accessibilité est obligatoire, en principe tous les ERP devaient  déposer un ADAP (agenda d'accessibilité) définissant le planning de mise en accessibilité; dans le cadre d'un établissement unique en principe planning sur 3 ans.</a:t>
            </a:r>
            <a:br>
              <a:rPr lang="fr-FR" sz="1600" dirty="0"/>
            </a:br>
            <a:endParaRPr lang="fr-FR" sz="1600" dirty="0"/>
          </a:p>
          <a:p>
            <a:pPr>
              <a:defRPr/>
            </a:pPr>
            <a:r>
              <a:rPr lang="fr-FR" sz="1600" b="1" dirty="0">
                <a:solidFill>
                  <a:srgbClr val="800000"/>
                </a:solidFill>
              </a:rPr>
              <a:t>LOGEMENT, HANDICAP_</a:t>
            </a:r>
          </a:p>
          <a:p>
            <a:pPr>
              <a:defRPr/>
            </a:pPr>
            <a:r>
              <a:rPr lang="fr-FR" sz="1600" dirty="0"/>
              <a:t/>
            </a:r>
            <a:br>
              <a:rPr lang="fr-FR" sz="1600" dirty="0"/>
            </a:br>
            <a:r>
              <a:rPr lang="fr-FR" sz="1600" dirty="0"/>
              <a:t>La réglementation accessibilité ne s’applique pas lors de la réalisation de travaux d’entretien, de maintenance, de réparation. Lors de la réalisation de travaux de rénovation ou lors de la création de logements par </a:t>
            </a:r>
            <a:r>
              <a:rPr lang="fr-FR" sz="1600" u="sng" dirty="0">
                <a:hlinkClick r:id="rId3"/>
              </a:rPr>
              <a:t>changement de destination</a:t>
            </a:r>
            <a:r>
              <a:rPr lang="fr-FR" sz="1600" dirty="0"/>
              <a:t>, il convient :</a:t>
            </a:r>
          </a:p>
          <a:p>
            <a:pPr>
              <a:defRPr/>
            </a:pPr>
            <a:r>
              <a:rPr lang="fr-FR" sz="1600" dirty="0"/>
              <a:t>- pour les travaux réalisés à l'intérieur des volumes ou surfaces existants de maintenir les conditions d'accessibilité existantes ;</a:t>
            </a:r>
            <a:br>
              <a:rPr lang="fr-FR" sz="1600" dirty="0"/>
            </a:br>
            <a:r>
              <a:rPr lang="fr-FR" sz="1600" dirty="0"/>
              <a:t>- pour la création de surfaces ou de volumes nouveaux dans les parties communes et pour la création de nouveaux logements de respecter les règles du neuf avec possibilité de recourir aux atténuations décrites dans l'arrêté du 26 février 2007.</a:t>
            </a:r>
          </a:p>
          <a:p>
            <a:pPr>
              <a:defRPr/>
            </a:pPr>
            <a:r>
              <a:rPr lang="fr-FR" sz="1600" dirty="0"/>
              <a:t>Dans le cas où le rapport coût des travaux / valeur du bâtiment est supérieur ou égal à 80 % (R. 111-18-9 du CCH), alors il convient de respecter les règles du neuf sans possibilité d’atténuations dans les cas suivants :</a:t>
            </a:r>
          </a:p>
          <a:p>
            <a:pPr marL="285750" indent="-285750">
              <a:buFontTx/>
              <a:buChar char="-"/>
              <a:defRPr/>
            </a:pPr>
            <a:r>
              <a:rPr lang="fr-FR" sz="1600" dirty="0"/>
              <a:t>pour toutes les parties communes du bâtiment, extérieures et intérieures, même si elles ne font pas l’objet de travaux ;</a:t>
            </a:r>
            <a:br>
              <a:rPr lang="fr-FR" sz="1600" dirty="0"/>
            </a:br>
            <a:r>
              <a:rPr lang="fr-FR" sz="1600" dirty="0"/>
              <a:t>- pour les places de stationnement privatives, celliers, caves privatifs et logements où sont réalisés des travaux.</a:t>
            </a:r>
            <a:endParaRPr lang="fr-FR" sz="1600" b="1" dirty="0">
              <a:solidFill>
                <a:srgbClr val="800000"/>
              </a:solidFill>
            </a:endParaRPr>
          </a:p>
        </p:txBody>
      </p:sp>
      <p:sp>
        <p:nvSpPr>
          <p:cNvPr id="73731"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sp>
        <p:nvSpPr>
          <p:cNvPr id="73732" name="Rectangle 9"/>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fr-FR" sz="1200">
                <a:solidFill>
                  <a:schemeClr val="bg1"/>
                </a:solidFill>
              </a:rPr>
              <a:t>Gymnase existant</a:t>
            </a:r>
            <a:endParaRPr lang="fr-FR" sz="1800">
              <a:solidFill>
                <a:schemeClr val="bg1"/>
              </a:solidFill>
            </a:endParaRPr>
          </a:p>
        </p:txBody>
      </p:sp>
      <p:pic>
        <p:nvPicPr>
          <p:cNvPr id="73733" name="Image 5" descr="balanc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8763" y="115888"/>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1092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6356350" cy="358775"/>
          </a:xfrm>
          <a:prstGeom prst="rect">
            <a:avLst/>
          </a:prstGeom>
          <a:gradFill rotWithShape="0">
            <a:gsLst>
              <a:gs pos="0">
                <a:srgbClr val="E16C14"/>
              </a:gs>
              <a:gs pos="100000">
                <a:srgbClr val="F8DDC9"/>
              </a:gs>
            </a:gsLst>
            <a:lin ang="0" scaled="1"/>
          </a:grad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6396" tIns="48197" rIns="96396" bIns="48197">
            <a:spAutoFit/>
          </a:bodyPr>
          <a:lstStyle/>
          <a:p>
            <a:pPr defTabSz="963613">
              <a:spcBef>
                <a:spcPct val="50000"/>
              </a:spcBef>
              <a:defRPr/>
            </a:pPr>
            <a:r>
              <a:rPr lang="fr-FR" sz="1700" b="1" dirty="0">
                <a:ea typeface="ＭＳ Ｐゴシック" charset="-128"/>
                <a:cs typeface="+mn-cs"/>
              </a:rPr>
              <a:t>1_ DIVERS REGLEMENTATION</a:t>
            </a:r>
          </a:p>
        </p:txBody>
      </p:sp>
      <p:sp>
        <p:nvSpPr>
          <p:cNvPr id="75778" name="Rectangle 4"/>
          <p:cNvSpPr>
            <a:spLocks noChangeArrowheads="1"/>
          </p:cNvSpPr>
          <p:nvPr/>
        </p:nvSpPr>
        <p:spPr bwMode="auto">
          <a:xfrm>
            <a:off x="704850" y="836613"/>
            <a:ext cx="8712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b="1">
                <a:solidFill>
                  <a:srgbClr val="800000"/>
                </a:solidFill>
              </a:rPr>
              <a:t>ERP, INCENDIE_</a:t>
            </a:r>
          </a:p>
          <a:p>
            <a:r>
              <a:rPr lang="fr-FR" sz="1600" b="1">
                <a:solidFill>
                  <a:srgbClr val="1FB21E"/>
                </a:solidFill>
              </a:rPr>
              <a:t> </a:t>
            </a:r>
          </a:p>
          <a:p>
            <a:r>
              <a:rPr lang="fr-FR" sz="1600"/>
              <a:t>En ERP les travaux doivent être réalisés selon la règlementation en cours</a:t>
            </a:r>
            <a:br>
              <a:rPr lang="fr-FR" sz="1600"/>
            </a:br>
            <a:endParaRPr lang="fr-FR" sz="1600"/>
          </a:p>
          <a:p>
            <a:endParaRPr lang="fr-FR" sz="1600"/>
          </a:p>
          <a:p>
            <a:r>
              <a:rPr lang="fr-FR" sz="1600" b="1">
                <a:solidFill>
                  <a:srgbClr val="800000"/>
                </a:solidFill>
              </a:rPr>
              <a:t>LOGEMENTS, INCENDIE_</a:t>
            </a:r>
          </a:p>
          <a:p>
            <a:r>
              <a:rPr lang="fr-FR" sz="1600"/>
              <a:t/>
            </a:r>
            <a:br>
              <a:rPr lang="fr-FR" sz="1600"/>
            </a:br>
            <a:r>
              <a:rPr lang="fr-FR" sz="1600"/>
              <a:t>En habitation la règlementation n'est pas rétroactive, il convient de ne pas dégrader la sécurité pré existante dans le cas de travaux de rénovation, le principe est toutefois d'appliquer les règles du neuf aux éléments remplacés</a:t>
            </a:r>
            <a:br>
              <a:rPr lang="fr-FR" sz="1600"/>
            </a:br>
            <a:endParaRPr lang="fr-FR" sz="1600"/>
          </a:p>
          <a:p>
            <a:r>
              <a:rPr lang="fr-FR" sz="1600"/>
              <a:t/>
            </a:r>
            <a:br>
              <a:rPr lang="fr-FR" sz="1600"/>
            </a:br>
            <a:endParaRPr lang="fr-FR" sz="1600"/>
          </a:p>
          <a:p>
            <a:r>
              <a:rPr lang="fr-FR" sz="1600" b="1">
                <a:solidFill>
                  <a:srgbClr val="800000"/>
                </a:solidFill>
              </a:rPr>
              <a:t>En conclusion, au regard des documents que nous avons reçus (ou pas reçus…) il s’avère qu’une étude spécifique pmr et incendie sur la partie ERP serait utile pour la suite de l’étude.</a:t>
            </a:r>
          </a:p>
          <a:p>
            <a:endParaRPr lang="fr-FR" sz="1600" b="1">
              <a:solidFill>
                <a:srgbClr val="800000"/>
              </a:solidFill>
            </a:endParaRPr>
          </a:p>
          <a:p>
            <a:endParaRPr lang="fr-FR" sz="1600" b="1">
              <a:solidFill>
                <a:srgbClr val="800000"/>
              </a:solidFill>
            </a:endParaRPr>
          </a:p>
          <a:p>
            <a:endParaRPr lang="fr-FR" sz="1600" b="1">
              <a:solidFill>
                <a:srgbClr val="800000"/>
              </a:solidFill>
            </a:endParaRPr>
          </a:p>
        </p:txBody>
      </p:sp>
      <p:sp>
        <p:nvSpPr>
          <p:cNvPr id="75779" name="Rectangle 6"/>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fr-FR" sz="1400">
              <a:latin typeface="Comic Sans MS" charset="0"/>
            </a:endParaRPr>
          </a:p>
        </p:txBody>
      </p:sp>
      <p:pic>
        <p:nvPicPr>
          <p:cNvPr id="75780" name="Image 4" descr="bala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8763" y="115888"/>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8231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xmlns="" id="{9DA26A55-3126-47D6-87F1-38995D014834}"/>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endParaRPr lang="fr-FR" sz="1700" b="1" dirty="0">
              <a:latin typeface="Arial" charset="0"/>
              <a:ea typeface="ＭＳ Ｐゴシック" charset="0"/>
            </a:endParaRPr>
          </a:p>
        </p:txBody>
      </p:sp>
      <p:sp>
        <p:nvSpPr>
          <p:cNvPr id="32771" name="Rectangle 4">
            <a:extLst>
              <a:ext uri="{FF2B5EF4-FFF2-40B4-BE49-F238E27FC236}">
                <a16:creationId xmlns:a16="http://schemas.microsoft.com/office/drawing/2014/main" xmlns="" id="{1E2FBBBF-B49D-4198-B604-52C12549AE57}"/>
              </a:ext>
            </a:extLst>
          </p:cNvPr>
          <p:cNvSpPr>
            <a:spLocks noChangeArrowheads="1"/>
          </p:cNvSpPr>
          <p:nvPr/>
        </p:nvSpPr>
        <p:spPr bwMode="auto">
          <a:xfrm>
            <a:off x="3962400" y="6477000"/>
            <a:ext cx="533400" cy="381000"/>
          </a:xfrm>
          <a:prstGeom prst="rect">
            <a:avLst/>
          </a:prstGeom>
          <a:solidFill>
            <a:schemeClr val="bg1"/>
          </a:solidFill>
          <a:ln w="9525">
            <a:solidFill>
              <a:schemeClr val="bg1"/>
            </a:solidFill>
            <a:miter lim="800000"/>
            <a:headEnd/>
            <a:tailEnd/>
          </a:ln>
        </p:spPr>
        <p:txBody>
          <a:bodyPr wrap="none" anchor="ct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endParaRPr lang="fr-FR" altLang="fr-FR"/>
          </a:p>
        </p:txBody>
      </p:sp>
      <p:sp>
        <p:nvSpPr>
          <p:cNvPr id="32772" name="Rectangle 5">
            <a:extLst>
              <a:ext uri="{FF2B5EF4-FFF2-40B4-BE49-F238E27FC236}">
                <a16:creationId xmlns:a16="http://schemas.microsoft.com/office/drawing/2014/main" xmlns="" id="{F48A838A-EF8C-4BA7-863B-0A73930D4EED}"/>
              </a:ext>
            </a:extLst>
          </p:cNvPr>
          <p:cNvSpPr>
            <a:spLocks noChangeArrowheads="1"/>
          </p:cNvSpPr>
          <p:nvPr/>
        </p:nvSpPr>
        <p:spPr bwMode="auto">
          <a:xfrm>
            <a:off x="2432050" y="2300288"/>
            <a:ext cx="4608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a:solidFill>
                  <a:schemeClr val="tx1"/>
                </a:solidFill>
                <a:latin typeface="Arial" panose="020B0604020202020204" pitchFamily="34" charset="0"/>
                <a:ea typeface="MS PGothic" panose="020B0600070205080204" pitchFamily="34" charset="-128"/>
              </a:defRPr>
            </a:lvl1pPr>
            <a:lvl2pPr>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lvl="1" algn="ctr"/>
            <a:r>
              <a:rPr lang="fr-FR" altLang="fr-FR" sz="2400" b="1">
                <a:solidFill>
                  <a:srgbClr val="FF6600"/>
                </a:solidFill>
              </a:rPr>
              <a:t>TEMPS 1_</a:t>
            </a:r>
          </a:p>
          <a:p>
            <a:pPr lvl="1" algn="ctr"/>
            <a:r>
              <a:rPr lang="fr-FR" altLang="fr-FR" sz="2400" b="1">
                <a:solidFill>
                  <a:srgbClr val="FF6600"/>
                </a:solidFill>
              </a:rPr>
              <a:t> ÉTAT D’AVANCEMENT DU DIAGNOSTIC TECHNIQUE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F27A2BA1-D8FC-488B-BAD7-00A2AC19F649}"/>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Echanges </a:t>
            </a:r>
          </a:p>
        </p:txBody>
      </p:sp>
      <p:sp>
        <p:nvSpPr>
          <p:cNvPr id="71683" name="Rectangle 4">
            <a:extLst>
              <a:ext uri="{FF2B5EF4-FFF2-40B4-BE49-F238E27FC236}">
                <a16:creationId xmlns:a16="http://schemas.microsoft.com/office/drawing/2014/main" xmlns="" id="{7F7862C8-8E55-4787-A988-2D3B30F60977}"/>
              </a:ext>
            </a:extLst>
          </p:cNvPr>
          <p:cNvSpPr>
            <a:spLocks noChangeArrowheads="1"/>
          </p:cNvSpPr>
          <p:nvPr/>
        </p:nvSpPr>
        <p:spPr bwMode="auto">
          <a:xfrm>
            <a:off x="7473280" y="5445224"/>
            <a:ext cx="19438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ctr"/>
            <a:r>
              <a:rPr lang="fr-FR" altLang="fr-FR" dirty="0">
                <a:solidFill>
                  <a:srgbClr val="800000"/>
                </a:solidFill>
              </a:rPr>
              <a:t>Merci</a:t>
            </a:r>
          </a:p>
        </p:txBody>
      </p:sp>
      <p:sp>
        <p:nvSpPr>
          <p:cNvPr id="71684" name="Rectangle 6">
            <a:extLst>
              <a:ext uri="{FF2B5EF4-FFF2-40B4-BE49-F238E27FC236}">
                <a16:creationId xmlns:a16="http://schemas.microsoft.com/office/drawing/2014/main" xmlns="" id="{0AEA6673-8440-4079-8808-BA85B47BFFD1}"/>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
        <p:nvSpPr>
          <p:cNvPr id="71685" name="Rectangle 9">
            <a:extLst>
              <a:ext uri="{FF2B5EF4-FFF2-40B4-BE49-F238E27FC236}">
                <a16:creationId xmlns:a16="http://schemas.microsoft.com/office/drawing/2014/main" xmlns="" id="{E471E265-3477-4A6A-ACA6-3A2BFF22D0F7}"/>
              </a:ext>
            </a:extLst>
          </p:cNvPr>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spcBef>
                <a:spcPct val="50000"/>
              </a:spcBef>
            </a:pPr>
            <a:r>
              <a:rPr lang="fr-FR" altLang="fr-FR" sz="1200">
                <a:solidFill>
                  <a:schemeClr val="bg1"/>
                </a:solidFill>
              </a:rPr>
              <a:t>Gymnase existant</a:t>
            </a:r>
            <a:endParaRPr lang="fr-FR" altLang="fr-FR" sz="1800">
              <a:solidFill>
                <a:schemeClr val="bg1"/>
              </a:solidFill>
            </a:endParaRPr>
          </a:p>
        </p:txBody>
      </p:sp>
      <p:pic>
        <p:nvPicPr>
          <p:cNvPr id="3" name="Image 2">
            <a:extLst>
              <a:ext uri="{FF2B5EF4-FFF2-40B4-BE49-F238E27FC236}">
                <a16:creationId xmlns:a16="http://schemas.microsoft.com/office/drawing/2014/main" xmlns="" id="{EBA6535F-D9F4-4610-92BB-5C752F1F6438}"/>
              </a:ext>
            </a:extLst>
          </p:cNvPr>
          <p:cNvPicPr>
            <a:picLocks noChangeAspect="1"/>
          </p:cNvPicPr>
          <p:nvPr/>
        </p:nvPicPr>
        <p:blipFill>
          <a:blip r:embed="rId3"/>
          <a:stretch>
            <a:fillRect/>
          </a:stretch>
        </p:blipFill>
        <p:spPr>
          <a:xfrm>
            <a:off x="1280592" y="1340768"/>
            <a:ext cx="4956043" cy="3717032"/>
          </a:xfrm>
          <a:prstGeom prst="rect">
            <a:avLst/>
          </a:prstGeom>
        </p:spPr>
      </p:pic>
    </p:spTree>
    <p:extLst>
      <p:ext uri="{BB962C8B-B14F-4D97-AF65-F5344CB8AC3E}">
        <p14:creationId xmlns:p14="http://schemas.microsoft.com/office/powerpoint/2010/main" val="3332760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F6DEDA97-79B0-4E42-8DCF-C324026C7694}"/>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DOCUMENTS ET SOURCES EN NOTRE POSSESSION</a:t>
            </a:r>
          </a:p>
        </p:txBody>
      </p:sp>
      <p:sp>
        <p:nvSpPr>
          <p:cNvPr id="34819" name="Rectangle 4">
            <a:extLst>
              <a:ext uri="{FF2B5EF4-FFF2-40B4-BE49-F238E27FC236}">
                <a16:creationId xmlns:a16="http://schemas.microsoft.com/office/drawing/2014/main" xmlns="" id="{51BD1306-F0B2-4B21-9051-C95E1A902D0B}"/>
              </a:ext>
            </a:extLst>
          </p:cNvPr>
          <p:cNvSpPr>
            <a:spLocks noChangeArrowheads="1"/>
          </p:cNvSpPr>
          <p:nvPr/>
        </p:nvSpPr>
        <p:spPr bwMode="auto">
          <a:xfrm>
            <a:off x="704850" y="692150"/>
            <a:ext cx="87122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defRPr/>
            </a:pPr>
            <a:r>
              <a:rPr lang="fr-FR" altLang="fr-FR" sz="1400" b="1" dirty="0">
                <a:solidFill>
                  <a:srgbClr val="800000"/>
                </a:solidFill>
              </a:rPr>
              <a:t>ARCHITECTURE</a:t>
            </a:r>
          </a:p>
          <a:p>
            <a:pPr algn="just">
              <a:defRPr/>
            </a:pPr>
            <a:endParaRPr lang="fr-FR" altLang="fr-FR" sz="1400" b="1" dirty="0">
              <a:solidFill>
                <a:srgbClr val="800000"/>
              </a:solidFill>
            </a:endParaRPr>
          </a:p>
          <a:p>
            <a:pPr marL="342900" indent="-342900" algn="just">
              <a:spcAft>
                <a:spcPts val="600"/>
              </a:spcAft>
              <a:buFont typeface="+mj-lt"/>
              <a:buAutoNum type="arabicPeriod"/>
              <a:defRPr/>
            </a:pPr>
            <a:r>
              <a:rPr lang="fr-FR" altLang="fr-FR" sz="1400" dirty="0"/>
              <a:t> Plans de niveaux d’origine PC (version hôtel) </a:t>
            </a:r>
          </a:p>
          <a:p>
            <a:pPr marL="342900" indent="-342900" algn="just">
              <a:spcAft>
                <a:spcPts val="600"/>
              </a:spcAft>
              <a:buFont typeface="+mj-lt"/>
              <a:buAutoNum type="arabicPeriod"/>
              <a:defRPr/>
            </a:pPr>
            <a:r>
              <a:rPr lang="fr-FR" altLang="fr-FR" sz="1400" dirty="0"/>
              <a:t> Certains plans de niveaux d’origine EXE (version résidence) </a:t>
            </a:r>
          </a:p>
          <a:p>
            <a:pPr marL="342900" indent="-342900" algn="just">
              <a:spcAft>
                <a:spcPts val="600"/>
              </a:spcAft>
              <a:buFont typeface="+mj-lt"/>
              <a:buAutoNum type="arabicPeriod"/>
              <a:defRPr/>
            </a:pPr>
            <a:r>
              <a:rPr lang="fr-FR" altLang="fr-FR" sz="1400" dirty="0"/>
              <a:t> Questionnaires auprès des copropriétaires, 78 réponses sur 200</a:t>
            </a:r>
          </a:p>
          <a:p>
            <a:pPr marL="342900" indent="-342900" algn="just">
              <a:spcAft>
                <a:spcPts val="600"/>
              </a:spcAft>
              <a:buFont typeface="+mj-lt"/>
              <a:buAutoNum type="arabicPeriod"/>
              <a:defRPr/>
            </a:pPr>
            <a:r>
              <a:rPr lang="fr-FR" altLang="fr-FR" sz="1400" dirty="0"/>
              <a:t> Etude étudiants ENSAG </a:t>
            </a:r>
          </a:p>
          <a:p>
            <a:pPr marL="342900" indent="-342900" algn="just">
              <a:spcAft>
                <a:spcPts val="600"/>
              </a:spcAft>
              <a:buFont typeface="+mj-lt"/>
              <a:buAutoNum type="arabicPeriod"/>
              <a:defRPr/>
            </a:pPr>
            <a:r>
              <a:rPr lang="fr-FR" altLang="fr-FR" sz="1400" dirty="0"/>
              <a:t> Relevé topo de l’esplanade de </a:t>
            </a:r>
            <a:r>
              <a:rPr lang="fr-FR" altLang="fr-FR" sz="1400" dirty="0" err="1"/>
              <a:t>Tovière</a:t>
            </a:r>
            <a:r>
              <a:rPr lang="fr-FR" altLang="fr-FR" sz="1400" dirty="0"/>
              <a:t> (Grenouillère) </a:t>
            </a:r>
          </a:p>
          <a:p>
            <a:pPr marL="342900" indent="-342900" algn="just">
              <a:spcAft>
                <a:spcPts val="600"/>
              </a:spcAft>
              <a:buFont typeface="+mj-lt"/>
              <a:buAutoNum type="arabicPeriod"/>
              <a:defRPr/>
            </a:pPr>
            <a:r>
              <a:rPr lang="fr-FR" altLang="fr-FR" sz="1400" dirty="0"/>
              <a:t> Analyse du CAUE de l’unité touristique</a:t>
            </a: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r>
              <a:rPr lang="fr-FR" altLang="fr-FR" sz="1400" b="1" dirty="0">
                <a:solidFill>
                  <a:srgbClr val="800000"/>
                </a:solidFill>
              </a:rPr>
              <a:t>TECHNIQUES</a:t>
            </a:r>
          </a:p>
          <a:p>
            <a:pPr algn="just">
              <a:defRPr/>
            </a:pPr>
            <a:endParaRPr lang="fr-FR" altLang="fr-FR" sz="1400" b="1" dirty="0">
              <a:solidFill>
                <a:srgbClr val="800000"/>
              </a:solidFill>
            </a:endParaRPr>
          </a:p>
          <a:p>
            <a:pPr marL="342900" indent="-342900" algn="just">
              <a:spcAft>
                <a:spcPts val="600"/>
              </a:spcAft>
              <a:buFont typeface="+mj-lt"/>
              <a:buAutoNum type="arabicPeriod"/>
              <a:defRPr/>
            </a:pPr>
            <a:r>
              <a:rPr lang="fr-FR" altLang="fr-FR" sz="1400" dirty="0"/>
              <a:t> Plans de niveau, coupes et façades (1973)</a:t>
            </a:r>
          </a:p>
          <a:p>
            <a:pPr marL="342900" indent="-342900" algn="just">
              <a:spcAft>
                <a:spcPts val="600"/>
              </a:spcAft>
              <a:buFont typeface="+mj-lt"/>
              <a:buAutoNum type="arabicPeriod"/>
              <a:defRPr/>
            </a:pPr>
            <a:r>
              <a:rPr lang="fr-FR" altLang="fr-FR" sz="1400" dirty="0"/>
              <a:t> Diagnostics amiante</a:t>
            </a:r>
          </a:p>
          <a:p>
            <a:pPr marL="342900" indent="-342900" algn="just">
              <a:spcAft>
                <a:spcPts val="600"/>
              </a:spcAft>
              <a:buFont typeface="+mj-lt"/>
              <a:buAutoNum type="arabicPeriod"/>
              <a:defRPr/>
            </a:pPr>
            <a:r>
              <a:rPr lang="fr-FR" altLang="fr-FR" sz="1400" dirty="0"/>
              <a:t> Factures énergétiques (fioul domestique et électricité) pour les exercices 2015 et 2016</a:t>
            </a:r>
          </a:p>
          <a:p>
            <a:pPr marL="342900" indent="-342900" algn="just">
              <a:spcAft>
                <a:spcPts val="600"/>
              </a:spcAft>
              <a:buFont typeface="+mj-lt"/>
              <a:buAutoNum type="arabicPeriod"/>
              <a:defRPr/>
            </a:pPr>
            <a:r>
              <a:rPr lang="fr-FR" altLang="fr-FR" sz="1400" dirty="0"/>
              <a:t> Audit de prise en charge du 29/09 fourni par IDEX, contrat IDEX (fourniture de combustible, entretien et dépannages)</a:t>
            </a:r>
          </a:p>
          <a:p>
            <a:pPr marL="342900" indent="-342900" algn="just">
              <a:spcAft>
                <a:spcPts val="600"/>
              </a:spcAft>
              <a:buFont typeface="+mj-lt"/>
              <a:buAutoNum type="arabicPeriod"/>
              <a:defRPr/>
            </a:pPr>
            <a:r>
              <a:rPr lang="fr-FR" altLang="fr-FR" sz="1400" dirty="0"/>
              <a:t> Note de réflexion sur CVC</a:t>
            </a: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r>
              <a:rPr lang="fr-FR" altLang="fr-FR" sz="1400" b="1" dirty="0">
                <a:solidFill>
                  <a:srgbClr val="800000"/>
                </a:solidFill>
              </a:rPr>
              <a:t>AUTRES</a:t>
            </a:r>
          </a:p>
          <a:p>
            <a:pPr algn="just">
              <a:defRPr/>
            </a:pPr>
            <a:endParaRPr lang="fr-FR" altLang="fr-FR" sz="1400" b="1" dirty="0">
              <a:solidFill>
                <a:srgbClr val="800000"/>
              </a:solidFill>
            </a:endParaRPr>
          </a:p>
          <a:p>
            <a:pPr marL="285750" indent="-285750" algn="just">
              <a:buFont typeface="Wingdings" panose="05000000000000000000" pitchFamily="2" charset="2"/>
              <a:buChar char="§"/>
              <a:defRPr/>
            </a:pPr>
            <a:r>
              <a:rPr lang="fr-FR" altLang="fr-FR" sz="1400" dirty="0"/>
              <a:t>Lots de copropriété</a:t>
            </a: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p:txBody>
      </p:sp>
      <p:sp>
        <p:nvSpPr>
          <p:cNvPr id="34820" name="Rectangle 6">
            <a:extLst>
              <a:ext uri="{FF2B5EF4-FFF2-40B4-BE49-F238E27FC236}">
                <a16:creationId xmlns:a16="http://schemas.microsoft.com/office/drawing/2014/main" xmlns="" id="{8446EB51-E199-4B15-8641-44E4F711F3BF}"/>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84204B2F-E12E-4550-8B48-8997B666CF0D}"/>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DOCUMENTS ET SOURCES ABSENTS</a:t>
            </a:r>
          </a:p>
        </p:txBody>
      </p:sp>
      <p:sp>
        <p:nvSpPr>
          <p:cNvPr id="36867" name="Rectangle 4">
            <a:extLst>
              <a:ext uri="{FF2B5EF4-FFF2-40B4-BE49-F238E27FC236}">
                <a16:creationId xmlns:a16="http://schemas.microsoft.com/office/drawing/2014/main" xmlns="" id="{9B44FF39-1F51-42F7-AF8F-E40B5FB4EB15}"/>
              </a:ext>
            </a:extLst>
          </p:cNvPr>
          <p:cNvSpPr>
            <a:spLocks noChangeArrowheads="1"/>
          </p:cNvSpPr>
          <p:nvPr/>
        </p:nvSpPr>
        <p:spPr bwMode="auto">
          <a:xfrm>
            <a:off x="704850" y="836613"/>
            <a:ext cx="8712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defRPr/>
            </a:pPr>
            <a:r>
              <a:rPr lang="fr-FR" altLang="fr-FR" sz="1400" b="1" dirty="0">
                <a:solidFill>
                  <a:srgbClr val="800000"/>
                </a:solidFill>
              </a:rPr>
              <a:t>ARCHITECTURE</a:t>
            </a:r>
          </a:p>
          <a:p>
            <a:pPr algn="just">
              <a:defRPr/>
            </a:pPr>
            <a:endParaRPr lang="fr-FR" altLang="fr-FR" sz="1400" b="1" dirty="0">
              <a:solidFill>
                <a:srgbClr val="800000"/>
              </a:solidFill>
            </a:endParaRPr>
          </a:p>
          <a:p>
            <a:pPr marL="342900" indent="-342900" algn="just">
              <a:spcAft>
                <a:spcPts val="600"/>
              </a:spcAft>
              <a:buFont typeface="+mj-lt"/>
              <a:buAutoNum type="arabicPeriod"/>
              <a:defRPr/>
            </a:pPr>
            <a:r>
              <a:rPr lang="fr-FR" altLang="fr-FR" sz="1400" dirty="0"/>
              <a:t> Plans de l’état actuel : plans de coupes, d’élévations, et niveaux ;</a:t>
            </a:r>
          </a:p>
          <a:p>
            <a:pPr marL="342900" indent="-342900" algn="just">
              <a:spcAft>
                <a:spcPts val="600"/>
              </a:spcAft>
              <a:buFont typeface="+mj-lt"/>
              <a:buAutoNum type="arabicPeriod"/>
              <a:defRPr/>
            </a:pPr>
            <a:r>
              <a:rPr lang="fr-FR" altLang="fr-FR" sz="1400" dirty="0"/>
              <a:t> Détails d’exécution des parois : dallage bas, composition planchers, toitures, verrière…</a:t>
            </a:r>
          </a:p>
          <a:p>
            <a:pPr marL="342900" indent="-342900" algn="just">
              <a:spcAft>
                <a:spcPts val="600"/>
              </a:spcAft>
              <a:buFont typeface="+mj-lt"/>
              <a:buAutoNum type="arabicPeriod"/>
              <a:defRPr/>
            </a:pPr>
            <a:r>
              <a:rPr lang="fr-FR" altLang="fr-FR" sz="1400" dirty="0"/>
              <a:t> Surfaces spécifiquement dédiées aux commerces.</a:t>
            </a: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r>
              <a:rPr lang="fr-FR" altLang="fr-FR" sz="1400" b="1" dirty="0">
                <a:solidFill>
                  <a:srgbClr val="800000"/>
                </a:solidFill>
              </a:rPr>
              <a:t>TECHNIQUES</a:t>
            </a:r>
          </a:p>
          <a:p>
            <a:pPr algn="just">
              <a:defRPr/>
            </a:pPr>
            <a:endParaRPr lang="fr-FR" altLang="fr-FR" sz="1400" b="1" dirty="0">
              <a:solidFill>
                <a:srgbClr val="800000"/>
              </a:solidFill>
            </a:endParaRPr>
          </a:p>
          <a:p>
            <a:pPr marL="342900" indent="-342900" algn="just">
              <a:spcAft>
                <a:spcPts val="600"/>
              </a:spcAft>
              <a:buFont typeface="+mj-lt"/>
              <a:buAutoNum type="arabicPeriod"/>
              <a:defRPr/>
            </a:pPr>
            <a:r>
              <a:rPr lang="fr-FR" altLang="fr-FR" sz="1400" dirty="0"/>
              <a:t> Plans de réseaux et cheminements</a:t>
            </a:r>
          </a:p>
          <a:p>
            <a:pPr marL="342900" indent="-342900" algn="just">
              <a:spcAft>
                <a:spcPts val="600"/>
              </a:spcAft>
              <a:buFont typeface="+mj-lt"/>
              <a:buAutoNum type="arabicPeriod"/>
              <a:defRPr/>
            </a:pPr>
            <a:r>
              <a:rPr lang="fr-FR" altLang="fr-FR" sz="1400" dirty="0"/>
              <a:t> Données sur les compositions de parois</a:t>
            </a:r>
          </a:p>
          <a:p>
            <a:pPr marL="342900" indent="-342900" algn="just">
              <a:spcAft>
                <a:spcPts val="600"/>
              </a:spcAft>
              <a:buFont typeface="+mj-lt"/>
              <a:buAutoNum type="arabicPeriod"/>
              <a:defRPr/>
            </a:pPr>
            <a:r>
              <a:rPr lang="fr-FR" altLang="fr-FR" sz="1400" dirty="0"/>
              <a:t> Consommations spécifiques par postes ECS, chauffage, électricité communs, électricité privative……</a:t>
            </a:r>
          </a:p>
          <a:p>
            <a:pPr marL="342900" indent="-342900" algn="just">
              <a:spcAft>
                <a:spcPts val="600"/>
              </a:spcAft>
              <a:buFont typeface="+mj-lt"/>
              <a:buAutoNum type="arabicPeriod"/>
              <a:defRPr/>
            </a:pPr>
            <a:r>
              <a:rPr lang="fr-FR" altLang="fr-FR" sz="1400" dirty="0"/>
              <a:t> Impossibilité de voir les locaux CTA lors de la visite </a:t>
            </a:r>
            <a:r>
              <a:rPr lang="fr-FR" altLang="fr-FR" sz="1400" dirty="0">
                <a:sym typeface="Wingdings" panose="05000000000000000000" pitchFamily="2" charset="2"/>
              </a:rPr>
              <a:t> besoins complémentaires (références machines et leurs caractéristiques – relevés/mesures températures et débits ?)</a:t>
            </a:r>
          </a:p>
          <a:p>
            <a:pPr marL="342900" indent="-342900" algn="just">
              <a:spcAft>
                <a:spcPts val="600"/>
              </a:spcAft>
              <a:buFont typeface="+mj-lt"/>
              <a:buAutoNum type="arabicPeriod"/>
              <a:defRPr/>
            </a:pPr>
            <a:r>
              <a:rPr lang="fr-FR" altLang="fr-FR" sz="1400" dirty="0">
                <a:sym typeface="Wingdings" panose="05000000000000000000" pitchFamily="2" charset="2"/>
              </a:rPr>
              <a:t> Etat des canalisations (coupes tubes / analyse d’eau chauffage et AEP)</a:t>
            </a:r>
          </a:p>
          <a:p>
            <a:pPr marL="342900" indent="-342900" algn="just">
              <a:spcAft>
                <a:spcPts val="600"/>
              </a:spcAft>
              <a:buFont typeface="+mj-lt"/>
              <a:buAutoNum type="arabicPeriod"/>
              <a:defRPr/>
            </a:pPr>
            <a:r>
              <a:rPr lang="fr-FR" altLang="fr-FR" sz="1400" dirty="0">
                <a:sym typeface="Wingdings" panose="05000000000000000000" pitchFamily="2" charset="2"/>
              </a:rPr>
              <a:t> Listing des interventions de maintenance/réparation effectuées (sur 3-5 ans? Plus? Syndic?)</a:t>
            </a:r>
            <a:endParaRPr lang="fr-FR" altLang="fr-FR" sz="1400" dirty="0"/>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r>
              <a:rPr lang="fr-FR" altLang="fr-FR" sz="1200" i="1" dirty="0">
                <a:solidFill>
                  <a:srgbClr val="800000"/>
                </a:solidFill>
              </a:rPr>
              <a:t>Nota/ les éléments ci-après sont donc présentés au regard de cet état des lieux. Cela signifie que pour chaque item, nous indiquerons les types de variation possible de nos analyses au regard de ces incertitudes.</a:t>
            </a:r>
          </a:p>
          <a:p>
            <a:pPr algn="just">
              <a:defRPr/>
            </a:pPr>
            <a:endParaRPr lang="fr-FR" altLang="fr-FR" sz="1400" b="1" dirty="0">
              <a:solidFill>
                <a:srgbClr val="800000"/>
              </a:solidFill>
            </a:endParaRPr>
          </a:p>
          <a:p>
            <a:pPr algn="just">
              <a:defRPr/>
            </a:pPr>
            <a:endParaRPr lang="fr-FR" altLang="fr-FR" sz="1400" b="1" dirty="0">
              <a:solidFill>
                <a:srgbClr val="800000"/>
              </a:solidFill>
            </a:endParaRPr>
          </a:p>
          <a:p>
            <a:pPr algn="just">
              <a:defRPr/>
            </a:pPr>
            <a:endParaRPr lang="fr-FR" altLang="fr-FR" sz="1400" b="1" dirty="0">
              <a:solidFill>
                <a:srgbClr val="800000"/>
              </a:solidFill>
            </a:endParaRPr>
          </a:p>
        </p:txBody>
      </p:sp>
      <p:sp>
        <p:nvSpPr>
          <p:cNvPr id="36868" name="Rectangle 6">
            <a:extLst>
              <a:ext uri="{FF2B5EF4-FFF2-40B4-BE49-F238E27FC236}">
                <a16:creationId xmlns:a16="http://schemas.microsoft.com/office/drawing/2014/main" xmlns="" id="{A7C63C23-2B57-4D7C-9CAD-667CA8D37848}"/>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
        <p:nvSpPr>
          <p:cNvPr id="36869" name="Rectangle 9">
            <a:extLst>
              <a:ext uri="{FF2B5EF4-FFF2-40B4-BE49-F238E27FC236}">
                <a16:creationId xmlns:a16="http://schemas.microsoft.com/office/drawing/2014/main" xmlns="" id="{0EBDED81-2B65-42A1-8C2A-E015D7479F3E}"/>
              </a:ext>
            </a:extLst>
          </p:cNvPr>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spcBef>
                <a:spcPct val="50000"/>
              </a:spcBef>
            </a:pPr>
            <a:r>
              <a:rPr lang="fr-FR" altLang="fr-FR" sz="1200">
                <a:solidFill>
                  <a:schemeClr val="bg1"/>
                </a:solidFill>
              </a:rPr>
              <a:t>Gymnase existant</a:t>
            </a:r>
            <a:endParaRPr lang="fr-FR" altLang="fr-FR" sz="18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3935B555-A9BC-4351-BE25-7EBB42EB7B9D}"/>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 ETAT DES LIEUX</a:t>
            </a:r>
          </a:p>
        </p:txBody>
      </p:sp>
      <p:sp>
        <p:nvSpPr>
          <p:cNvPr id="38915" name="Rectangle 4">
            <a:extLst>
              <a:ext uri="{FF2B5EF4-FFF2-40B4-BE49-F238E27FC236}">
                <a16:creationId xmlns:a16="http://schemas.microsoft.com/office/drawing/2014/main" xmlns="" id="{454E4412-4F1D-45C8-A496-AA7B299C4712}"/>
              </a:ext>
            </a:extLst>
          </p:cNvPr>
          <p:cNvSpPr>
            <a:spLocks noChangeArrowheads="1"/>
          </p:cNvSpPr>
          <p:nvPr/>
        </p:nvSpPr>
        <p:spPr bwMode="auto">
          <a:xfrm>
            <a:off x="768350" y="1187450"/>
            <a:ext cx="8505825"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defRPr/>
            </a:pPr>
            <a:r>
              <a:rPr lang="fr-FR" altLang="fr-FR" sz="1400" b="1" dirty="0">
                <a:solidFill>
                  <a:srgbClr val="800000"/>
                </a:solidFill>
              </a:rPr>
              <a:t>BÂTI</a:t>
            </a:r>
            <a:endParaRPr lang="fr-FR" altLang="fr-FR" sz="1400" b="1" dirty="0"/>
          </a:p>
          <a:p>
            <a:pPr algn="just">
              <a:defRPr/>
            </a:pPr>
            <a:endParaRPr lang="fr-FR" altLang="fr-FR" sz="1400" b="1" dirty="0"/>
          </a:p>
          <a:p>
            <a:pPr marL="342900" indent="-342900" algn="just">
              <a:buFont typeface="+mj-lt"/>
              <a:buAutoNum type="arabicPeriod"/>
              <a:defRPr/>
            </a:pPr>
            <a:r>
              <a:rPr lang="fr-FR" altLang="fr-FR" sz="1400" dirty="0"/>
              <a:t> Enveloppe thermique existante :</a:t>
            </a:r>
          </a:p>
          <a:p>
            <a:pPr marL="342900" indent="-342900" algn="just">
              <a:buFont typeface="+mj-lt"/>
              <a:buAutoNum type="arabicPeriod"/>
              <a:defRPr/>
            </a:pPr>
            <a:endParaRPr lang="fr-FR" altLang="fr-FR" sz="1400" dirty="0"/>
          </a:p>
          <a:p>
            <a:pPr marL="1085850" lvl="1" indent="-342900" algn="just">
              <a:buFont typeface="Wingdings" panose="05000000000000000000" pitchFamily="2" charset="2"/>
              <a:buChar char="§"/>
              <a:defRPr/>
            </a:pPr>
            <a:r>
              <a:rPr lang="fr-FR" altLang="fr-FR" sz="1400" dirty="0"/>
              <a:t>Toiture, murs extérieurs, "dôme" : pas de détail sur leur composition, vraisemblablement non isolés.</a:t>
            </a:r>
          </a:p>
          <a:p>
            <a:pPr marL="1085850" lvl="1" indent="-342900" algn="just">
              <a:buFont typeface="Wingdings" panose="05000000000000000000" pitchFamily="2" charset="2"/>
              <a:buChar char="§"/>
              <a:defRPr/>
            </a:pPr>
            <a:endParaRPr lang="fr-FR" altLang="fr-FR" sz="1400" dirty="0"/>
          </a:p>
          <a:p>
            <a:pPr marL="1085850" lvl="1" indent="-342900" algn="just">
              <a:buFont typeface="Wingdings" panose="05000000000000000000" pitchFamily="2" charset="2"/>
              <a:buChar char="§"/>
              <a:defRPr/>
            </a:pPr>
            <a:r>
              <a:rPr lang="fr-FR" altLang="fr-FR" sz="1400" dirty="0"/>
              <a:t>Dalle basse : sur terre plein.</a:t>
            </a:r>
          </a:p>
          <a:p>
            <a:pPr marL="1085850" lvl="1" indent="-342900" algn="just">
              <a:buFont typeface="Wingdings" panose="05000000000000000000" pitchFamily="2" charset="2"/>
              <a:buChar char="§"/>
              <a:defRPr/>
            </a:pPr>
            <a:endParaRPr lang="fr-FR" altLang="fr-FR" sz="1400" dirty="0">
              <a:solidFill>
                <a:schemeClr val="tx1">
                  <a:lumMod val="95000"/>
                  <a:lumOff val="5000"/>
                </a:schemeClr>
              </a:solidFill>
              <a:sym typeface="Wingdings" panose="05000000000000000000" pitchFamily="2" charset="2"/>
            </a:endParaRPr>
          </a:p>
          <a:p>
            <a:pPr marL="1085850" lvl="1" indent="-342900" algn="just">
              <a:buFont typeface="Wingdings" panose="05000000000000000000" pitchFamily="2" charset="2"/>
              <a:buChar char="§"/>
              <a:defRPr/>
            </a:pPr>
            <a:r>
              <a:rPr lang="fr-FR" altLang="fr-FR" sz="1400" dirty="0">
                <a:solidFill>
                  <a:schemeClr val="tx1">
                    <a:lumMod val="95000"/>
                    <a:lumOff val="5000"/>
                  </a:schemeClr>
                </a:solidFill>
                <a:sym typeface="Wingdings" panose="05000000000000000000" pitchFamily="2" charset="2"/>
              </a:rPr>
              <a:t>Menuiseries : majoritairement double vitrage ancien d’origine (60%)</a:t>
            </a:r>
          </a:p>
          <a:p>
            <a:pPr marL="342900" indent="-342900" algn="just">
              <a:buFont typeface="+mj-lt"/>
              <a:buAutoNum type="arabicPeriod"/>
              <a:defRPr/>
            </a:pPr>
            <a:endParaRPr lang="fr-FR" altLang="fr-FR" sz="1400" dirty="0"/>
          </a:p>
          <a:p>
            <a:pPr marL="342900" indent="-342900" algn="just">
              <a:buFont typeface="+mj-lt"/>
              <a:buAutoNum type="arabicPeriod"/>
              <a:defRPr/>
            </a:pPr>
            <a:r>
              <a:rPr lang="fr-FR" altLang="fr-FR" sz="1400" dirty="0"/>
              <a:t>PM : contrôle destructif ou par sondage difficile à gérer mais le seul moyen d’être sur !</a:t>
            </a:r>
          </a:p>
          <a:p>
            <a:pPr marL="342900" indent="-342900" algn="just">
              <a:buFont typeface="+mj-lt"/>
              <a:buAutoNum type="arabicPeriod"/>
              <a:defRPr/>
            </a:pPr>
            <a:endParaRPr lang="fr-FR" altLang="fr-FR" sz="1400" dirty="0"/>
          </a:p>
          <a:p>
            <a:pPr marL="342900" indent="-342900" algn="just">
              <a:buFont typeface="+mj-lt"/>
              <a:buAutoNum type="arabicPeriod"/>
              <a:defRPr/>
            </a:pPr>
            <a:endParaRPr lang="fr-FR" altLang="fr-FR" sz="1400" dirty="0"/>
          </a:p>
          <a:p>
            <a:pPr algn="just">
              <a:defRPr/>
            </a:pP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endParaRPr>
          </a:p>
          <a:p>
            <a:pPr algn="just">
              <a:buFontTx/>
              <a:buChar char="-"/>
              <a:defRPr/>
            </a:pPr>
            <a:endParaRPr lang="fr-FR" altLang="fr-FR" sz="1400" b="1" dirty="0">
              <a:solidFill>
                <a:srgbClr val="3366FF"/>
              </a:solidFill>
            </a:endParaRPr>
          </a:p>
          <a:p>
            <a:pPr algn="just">
              <a:defRPr/>
            </a:pPr>
            <a:endParaRPr lang="fr-FR" altLang="fr-FR" sz="1400" b="1" dirty="0">
              <a:solidFill>
                <a:srgbClr val="800000"/>
              </a:solidFill>
            </a:endParaRPr>
          </a:p>
        </p:txBody>
      </p:sp>
      <p:sp>
        <p:nvSpPr>
          <p:cNvPr id="38916" name="Rectangle 6">
            <a:extLst>
              <a:ext uri="{FF2B5EF4-FFF2-40B4-BE49-F238E27FC236}">
                <a16:creationId xmlns:a16="http://schemas.microsoft.com/office/drawing/2014/main" xmlns="" id="{791B12E8-4749-4560-8F1C-559F9D6A01AA}"/>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
        <p:nvSpPr>
          <p:cNvPr id="38917" name="Rectangle 9">
            <a:extLst>
              <a:ext uri="{FF2B5EF4-FFF2-40B4-BE49-F238E27FC236}">
                <a16:creationId xmlns:a16="http://schemas.microsoft.com/office/drawing/2014/main" xmlns="" id="{172F9970-2BDC-4C05-8A76-9687CE98B6C1}"/>
              </a:ext>
            </a:extLst>
          </p:cNvPr>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spcBef>
                <a:spcPct val="50000"/>
              </a:spcBef>
            </a:pPr>
            <a:r>
              <a:rPr lang="fr-FR" altLang="fr-FR" sz="1200">
                <a:solidFill>
                  <a:schemeClr val="bg1"/>
                </a:solidFill>
              </a:rPr>
              <a:t>Gymnase existant</a:t>
            </a:r>
            <a:endParaRPr lang="fr-FR" altLang="fr-FR" sz="1800">
              <a:solidFill>
                <a:schemeClr val="bg1"/>
              </a:solidFill>
            </a:endParaRPr>
          </a:p>
        </p:txBody>
      </p:sp>
      <p:pic>
        <p:nvPicPr>
          <p:cNvPr id="38918" name="Image 1">
            <a:extLst>
              <a:ext uri="{FF2B5EF4-FFF2-40B4-BE49-F238E27FC236}">
                <a16:creationId xmlns:a16="http://schemas.microsoft.com/office/drawing/2014/main" xmlns="" id="{C2140B9B-774D-4A3A-A7F0-46B217233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 y="4421188"/>
            <a:ext cx="2439988"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Image 3">
            <a:extLst>
              <a:ext uri="{FF2B5EF4-FFF2-40B4-BE49-F238E27FC236}">
                <a16:creationId xmlns:a16="http://schemas.microsoft.com/office/drawing/2014/main" xmlns="" id="{A61CDCD1-23AC-496B-903E-F0DC4C059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700" y="4421188"/>
            <a:ext cx="295116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3935B555-A9BC-4351-BE25-7EBB42EB7B9D}"/>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 ETAT DES LIEUX</a:t>
            </a:r>
          </a:p>
        </p:txBody>
      </p:sp>
      <p:sp>
        <p:nvSpPr>
          <p:cNvPr id="38915" name="Rectangle 4">
            <a:extLst>
              <a:ext uri="{FF2B5EF4-FFF2-40B4-BE49-F238E27FC236}">
                <a16:creationId xmlns:a16="http://schemas.microsoft.com/office/drawing/2014/main" xmlns="" id="{454E4412-4F1D-45C8-A496-AA7B299C4712}"/>
              </a:ext>
            </a:extLst>
          </p:cNvPr>
          <p:cNvSpPr>
            <a:spLocks noChangeArrowheads="1"/>
          </p:cNvSpPr>
          <p:nvPr/>
        </p:nvSpPr>
        <p:spPr bwMode="auto">
          <a:xfrm>
            <a:off x="695325" y="116632"/>
            <a:ext cx="8712200" cy="761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57150"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algn="just">
              <a:defRPr/>
            </a:pPr>
            <a:endParaRPr lang="fr-FR" altLang="fr-FR" sz="1400" b="1" dirty="0">
              <a:solidFill>
                <a:srgbClr val="800000"/>
              </a:solidFill>
            </a:endParaRPr>
          </a:p>
          <a:p>
            <a:pPr algn="just">
              <a:defRPr/>
            </a:pPr>
            <a:r>
              <a:rPr lang="fr-FR" altLang="fr-FR" sz="1400" b="1" dirty="0">
                <a:solidFill>
                  <a:srgbClr val="800000"/>
                </a:solidFill>
              </a:rPr>
              <a:t>CHAUFFAGE</a:t>
            </a:r>
          </a:p>
          <a:p>
            <a:pPr algn="just">
              <a:defRPr/>
            </a:pPr>
            <a:endParaRPr lang="fr-FR" altLang="fr-FR" sz="1400" dirty="0">
              <a:solidFill>
                <a:schemeClr val="tx1">
                  <a:lumMod val="95000"/>
                  <a:lumOff val="5000"/>
                </a:schemeClr>
              </a:solidFill>
              <a:sym typeface="Wingdings" panose="05000000000000000000" pitchFamily="2" charset="2"/>
            </a:endParaRPr>
          </a:p>
          <a:p>
            <a:pPr marL="342900" indent="-342900" algn="just">
              <a:spcAft>
                <a:spcPts val="1000"/>
              </a:spcAft>
              <a:buFont typeface="+mj-lt"/>
              <a:buAutoNum type="arabicPeriod"/>
              <a:defRPr/>
            </a:pPr>
            <a:r>
              <a:rPr lang="fr-FR" altLang="fr-FR" sz="1400" dirty="0"/>
              <a:t> Chaufferie collective au fioul :</a:t>
            </a:r>
          </a:p>
          <a:p>
            <a:pPr marL="800100" lvl="1" indent="-342900" algn="just">
              <a:spcAft>
                <a:spcPts val="1000"/>
              </a:spcAft>
              <a:buFont typeface="Wingdings" panose="05000000000000000000" pitchFamily="2" charset="2"/>
              <a:buChar char="§"/>
              <a:defRPr/>
            </a:pPr>
            <a:r>
              <a:rPr lang="fr-FR" altLang="fr-FR" sz="1400" dirty="0">
                <a:solidFill>
                  <a:schemeClr val="tx1">
                    <a:lumMod val="95000"/>
                    <a:lumOff val="5000"/>
                  </a:schemeClr>
                </a:solidFill>
              </a:rPr>
              <a:t>Circuit chauffage alimentant les radiateurs hydrauliques</a:t>
            </a:r>
            <a:endParaRPr lang="fr-FR" altLang="fr-FR" sz="1400" dirty="0"/>
          </a:p>
          <a:p>
            <a:pPr marL="800100" lvl="1" indent="-342900" algn="just">
              <a:spcAft>
                <a:spcPts val="1000"/>
              </a:spcAft>
              <a:buFont typeface="Wingdings" panose="05000000000000000000" pitchFamily="2" charset="2"/>
              <a:buChar char="§"/>
              <a:defRPr/>
            </a:pPr>
            <a:r>
              <a:rPr lang="fr-FR" altLang="fr-FR" sz="1400" dirty="0">
                <a:solidFill>
                  <a:schemeClr val="tx1">
                    <a:lumMod val="95000"/>
                    <a:lumOff val="5000"/>
                  </a:schemeClr>
                </a:solidFill>
              </a:rPr>
              <a:t>Cuve fioul 100 m</a:t>
            </a:r>
            <a:r>
              <a:rPr lang="fr-FR" altLang="fr-FR" sz="1400" baseline="30000" dirty="0">
                <a:solidFill>
                  <a:schemeClr val="tx1">
                    <a:lumMod val="95000"/>
                    <a:lumOff val="5000"/>
                  </a:schemeClr>
                </a:solidFill>
              </a:rPr>
              <a:t>3</a:t>
            </a:r>
            <a:r>
              <a:rPr lang="fr-FR" altLang="fr-FR" sz="1400" dirty="0">
                <a:solidFill>
                  <a:schemeClr val="tx1">
                    <a:lumMod val="95000"/>
                    <a:lumOff val="5000"/>
                  </a:schemeClr>
                </a:solidFill>
              </a:rPr>
              <a:t>,. Simple paroi non conforme</a:t>
            </a:r>
          </a:p>
          <a:p>
            <a:pPr marL="800100" lvl="1" indent="-342900" algn="just">
              <a:spcAft>
                <a:spcPts val="1000"/>
              </a:spcAft>
              <a:buFont typeface="Wingdings" panose="05000000000000000000" pitchFamily="2" charset="2"/>
              <a:buChar char="§"/>
              <a:defRPr/>
            </a:pPr>
            <a:r>
              <a:rPr lang="fr-FR" altLang="fr-FR" sz="1400" dirty="0">
                <a:solidFill>
                  <a:schemeClr val="tx1">
                    <a:lumMod val="95000"/>
                    <a:lumOff val="5000"/>
                  </a:schemeClr>
                </a:solidFill>
              </a:rPr>
              <a:t>Enterrée à l’extérieur, en partie sous le domaine public</a:t>
            </a:r>
          </a:p>
          <a:p>
            <a:pPr marL="342900" indent="-342900" algn="just">
              <a:spcAft>
                <a:spcPts val="1000"/>
              </a:spcAft>
              <a:buFont typeface="+mj-lt"/>
              <a:buAutoNum type="arabicPeriod"/>
              <a:defRPr/>
            </a:pPr>
            <a:endParaRPr lang="fr-FR" altLang="fr-FR" sz="1400" dirty="0">
              <a:solidFill>
                <a:schemeClr val="tx1">
                  <a:lumMod val="95000"/>
                  <a:lumOff val="5000"/>
                </a:schemeClr>
              </a:solidFill>
            </a:endParaRPr>
          </a:p>
          <a:p>
            <a:pPr marL="342900" indent="-342900" algn="just">
              <a:spcAft>
                <a:spcPts val="1000"/>
              </a:spcAft>
              <a:buFont typeface="+mj-lt"/>
              <a:buAutoNum type="arabicPeriod"/>
              <a:defRPr/>
            </a:pPr>
            <a:r>
              <a:rPr lang="fr-FR" altLang="fr-FR" sz="1400" dirty="0">
                <a:solidFill>
                  <a:schemeClr val="tx1">
                    <a:lumMod val="95000"/>
                    <a:lumOff val="5000"/>
                  </a:schemeClr>
                </a:solidFill>
              </a:rPr>
              <a:t> Production : deux chaudières fioul en cascade</a:t>
            </a:r>
          </a:p>
          <a:p>
            <a:pPr marL="800100" lvl="1" indent="-342900" algn="just">
              <a:spcAft>
                <a:spcPts val="1000"/>
              </a:spcAft>
              <a:buFont typeface="Wingdings" panose="05000000000000000000" pitchFamily="2" charset="2"/>
              <a:buChar char="§"/>
              <a:defRPr/>
            </a:pPr>
            <a:r>
              <a:rPr lang="fr-FR" altLang="fr-FR" sz="1400" dirty="0">
                <a:solidFill>
                  <a:schemeClr val="tx1">
                    <a:lumMod val="95000"/>
                    <a:lumOff val="5000"/>
                  </a:schemeClr>
                </a:solidFill>
              </a:rPr>
              <a:t>DE DIETRICH de 1280 kW</a:t>
            </a:r>
          </a:p>
          <a:p>
            <a:pPr marL="800100" lvl="1" indent="-342900" algn="just">
              <a:spcAft>
                <a:spcPts val="1000"/>
              </a:spcAft>
              <a:buFont typeface="Wingdings" panose="05000000000000000000" pitchFamily="2" charset="2"/>
              <a:buChar char="§"/>
              <a:defRPr/>
            </a:pPr>
            <a:r>
              <a:rPr lang="fr-FR" altLang="fr-FR" sz="1400" dirty="0">
                <a:solidFill>
                  <a:schemeClr val="tx1">
                    <a:lumMod val="95000"/>
                    <a:lumOff val="5000"/>
                  </a:schemeClr>
                </a:solidFill>
              </a:rPr>
              <a:t>VIESSMANN de 1860 kW </a:t>
            </a:r>
            <a:r>
              <a:rPr lang="fr-FR" altLang="fr-FR" sz="1400" dirty="0">
                <a:solidFill>
                  <a:schemeClr val="tx1">
                    <a:lumMod val="95000"/>
                    <a:lumOff val="5000"/>
                  </a:schemeClr>
                </a:solidFill>
                <a:sym typeface="Wingdings" panose="05000000000000000000" pitchFamily="2" charset="2"/>
              </a:rPr>
              <a:t> inutilisée</a:t>
            </a:r>
          </a:p>
          <a:p>
            <a:pPr marL="800100" lvl="1" indent="-342900" algn="just">
              <a:spcAft>
                <a:spcPts val="1000"/>
              </a:spcAf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57150" indent="-342900" algn="just">
              <a:spcAft>
                <a:spcPts val="1000"/>
              </a:spcAft>
              <a:buFont typeface="+mj-lt"/>
              <a:buAutoNum type="arabicPeriod"/>
              <a:defRPr/>
            </a:pPr>
            <a:r>
              <a:rPr lang="fr-FR" altLang="fr-FR" sz="1400" dirty="0">
                <a:solidFill>
                  <a:schemeClr val="tx1">
                    <a:lumMod val="95000"/>
                    <a:lumOff val="5000"/>
                  </a:schemeClr>
                </a:solidFill>
                <a:sym typeface="Wingdings" panose="05000000000000000000" pitchFamily="2" charset="2"/>
              </a:rPr>
              <a:t>Maintien de pression PNEUMATEX de 1500 litres, et ballon tampon de 500 litres</a:t>
            </a:r>
          </a:p>
          <a:p>
            <a:pPr marL="57150" indent="-342900" algn="just">
              <a:spcAft>
                <a:spcPts val="1000"/>
              </a:spcAf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57150" indent="-342900" algn="just">
              <a:spcAft>
                <a:spcPts val="1000"/>
              </a:spcAft>
              <a:buFont typeface="+mj-lt"/>
              <a:buAutoNum type="arabicPeriod"/>
              <a:defRPr/>
            </a:pPr>
            <a:r>
              <a:rPr lang="fr-FR" altLang="fr-FR" sz="1400" dirty="0">
                <a:solidFill>
                  <a:schemeClr val="tx1">
                    <a:lumMod val="95000"/>
                    <a:lumOff val="5000"/>
                  </a:schemeClr>
                </a:solidFill>
                <a:sym typeface="Wingdings" panose="05000000000000000000" pitchFamily="2" charset="2"/>
              </a:rPr>
              <a:t>Pompes :</a:t>
            </a:r>
          </a:p>
          <a:p>
            <a:pPr marL="800100" lvl="1" indent="-342900" algn="just">
              <a:spcAft>
                <a:spcPts val="1000"/>
              </a:spcAft>
              <a:buFont typeface="Wingdings" panose="05000000000000000000" pitchFamily="2" charset="2"/>
              <a:buChar char="§"/>
              <a:defRPr/>
            </a:pPr>
            <a:r>
              <a:rPr lang="fr-FR" altLang="fr-FR" sz="1400" dirty="0">
                <a:solidFill>
                  <a:schemeClr val="tx1">
                    <a:lumMod val="95000"/>
                    <a:lumOff val="5000"/>
                  </a:schemeClr>
                </a:solidFill>
                <a:sym typeface="Wingdings" panose="05000000000000000000" pitchFamily="2" charset="2"/>
              </a:rPr>
              <a:t>Circuits Nord, Sud, et Commerces</a:t>
            </a:r>
          </a:p>
          <a:p>
            <a:pPr marL="800100" lvl="1" indent="-342900" algn="just">
              <a:spcAft>
                <a:spcPts val="1000"/>
              </a:spcAft>
              <a:buFont typeface="Wingdings" panose="05000000000000000000" pitchFamily="2" charset="2"/>
              <a:buChar char="§"/>
              <a:defRPr/>
            </a:pPr>
            <a:r>
              <a:rPr lang="fr-FR" altLang="fr-FR" sz="1400" dirty="0">
                <a:solidFill>
                  <a:schemeClr val="tx1">
                    <a:lumMod val="95000"/>
                    <a:lumOff val="5000"/>
                  </a:schemeClr>
                </a:solidFill>
                <a:sym typeface="Wingdings" panose="05000000000000000000" pitchFamily="2" charset="2"/>
              </a:rPr>
              <a:t>Transfert fioul</a:t>
            </a:r>
          </a:p>
          <a:p>
            <a:pPr marL="800100" lvl="1" indent="-342900" algn="just">
              <a:spcAft>
                <a:spcPts val="1000"/>
              </a:spcAft>
              <a:buFont typeface="Wingdings" panose="05000000000000000000" pitchFamily="2" charset="2"/>
              <a:buChar char="§"/>
              <a:defRPr/>
            </a:pPr>
            <a:r>
              <a:rPr lang="fr-FR" altLang="fr-FR" sz="1400" dirty="0">
                <a:solidFill>
                  <a:schemeClr val="tx1">
                    <a:lumMod val="95000"/>
                    <a:lumOff val="5000"/>
                  </a:schemeClr>
                </a:solidFill>
                <a:sym typeface="Wingdings" panose="05000000000000000000" pitchFamily="2" charset="2"/>
              </a:rPr>
              <a:t>Recyclage chaudière</a:t>
            </a:r>
          </a:p>
          <a:p>
            <a:pPr marL="800100" lvl="1"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endParaRPr>
          </a:p>
          <a:p>
            <a:pPr algn="just">
              <a:buFontTx/>
              <a:buChar char="-"/>
              <a:defRPr/>
            </a:pPr>
            <a:endParaRPr lang="fr-FR" altLang="fr-FR" sz="1400" b="1" dirty="0">
              <a:solidFill>
                <a:srgbClr val="3366FF"/>
              </a:solidFill>
            </a:endParaRPr>
          </a:p>
          <a:p>
            <a:pPr algn="just">
              <a:defRPr/>
            </a:pPr>
            <a:endParaRPr lang="fr-FR" altLang="fr-FR" sz="1400" b="1" dirty="0">
              <a:solidFill>
                <a:srgbClr val="800000"/>
              </a:solidFill>
            </a:endParaRPr>
          </a:p>
        </p:txBody>
      </p:sp>
      <p:sp>
        <p:nvSpPr>
          <p:cNvPr id="40964" name="Rectangle 6">
            <a:extLst>
              <a:ext uri="{FF2B5EF4-FFF2-40B4-BE49-F238E27FC236}">
                <a16:creationId xmlns:a16="http://schemas.microsoft.com/office/drawing/2014/main" xmlns="" id="{F195597F-A75C-4E12-8349-A9C05C7BA5AF}"/>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
        <p:nvSpPr>
          <p:cNvPr id="40965" name="Rectangle 9">
            <a:extLst>
              <a:ext uri="{FF2B5EF4-FFF2-40B4-BE49-F238E27FC236}">
                <a16:creationId xmlns:a16="http://schemas.microsoft.com/office/drawing/2014/main" xmlns="" id="{03BAFC68-6DA7-444B-A533-CADEDDAAC26D}"/>
              </a:ext>
            </a:extLst>
          </p:cNvPr>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spcBef>
                <a:spcPct val="50000"/>
              </a:spcBef>
            </a:pPr>
            <a:r>
              <a:rPr lang="fr-FR" altLang="fr-FR" sz="1200">
                <a:solidFill>
                  <a:schemeClr val="bg1"/>
                </a:solidFill>
              </a:rPr>
              <a:t>Gymnase existant</a:t>
            </a:r>
            <a:endParaRPr lang="fr-FR" altLang="fr-FR" sz="1800">
              <a:solidFill>
                <a:schemeClr val="bg1"/>
              </a:solidFill>
            </a:endParaRPr>
          </a:p>
        </p:txBody>
      </p:sp>
      <p:pic>
        <p:nvPicPr>
          <p:cNvPr id="40966" name="Image 2">
            <a:extLst>
              <a:ext uri="{FF2B5EF4-FFF2-40B4-BE49-F238E27FC236}">
                <a16:creationId xmlns:a16="http://schemas.microsoft.com/office/drawing/2014/main" xmlns="" id="{DBD2FA56-63BF-45FD-97A5-AA7DE94BE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9338" y="2141538"/>
            <a:ext cx="224790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Image 6">
            <a:extLst>
              <a:ext uri="{FF2B5EF4-FFF2-40B4-BE49-F238E27FC236}">
                <a16:creationId xmlns:a16="http://schemas.microsoft.com/office/drawing/2014/main" xmlns="" id="{14B9F027-E884-40A5-AFFC-4B5EFDEBA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518" t="17577" r="30359" b="50027"/>
          <a:stretch>
            <a:fillRect/>
          </a:stretch>
        </p:blipFill>
        <p:spPr bwMode="auto">
          <a:xfrm>
            <a:off x="5385048" y="5309193"/>
            <a:ext cx="2160587"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Image 8">
            <a:extLst>
              <a:ext uri="{FF2B5EF4-FFF2-40B4-BE49-F238E27FC236}">
                <a16:creationId xmlns:a16="http://schemas.microsoft.com/office/drawing/2014/main" xmlns="" id="{94FDA5BF-2C12-4886-A18D-78E66E232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328" t="9737" r="18619" b="11198"/>
          <a:stretch>
            <a:fillRect/>
          </a:stretch>
        </p:blipFill>
        <p:spPr bwMode="auto">
          <a:xfrm>
            <a:off x="8160837" y="4005064"/>
            <a:ext cx="1414463"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3935B555-A9BC-4351-BE25-7EBB42EB7B9D}"/>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 ETAT DES LIEUX</a:t>
            </a:r>
          </a:p>
        </p:txBody>
      </p:sp>
      <p:sp>
        <p:nvSpPr>
          <p:cNvPr id="38915" name="Rectangle 4">
            <a:extLst>
              <a:ext uri="{FF2B5EF4-FFF2-40B4-BE49-F238E27FC236}">
                <a16:creationId xmlns:a16="http://schemas.microsoft.com/office/drawing/2014/main" xmlns="" id="{454E4412-4F1D-45C8-A496-AA7B299C4712}"/>
              </a:ext>
            </a:extLst>
          </p:cNvPr>
          <p:cNvSpPr>
            <a:spLocks noChangeArrowheads="1"/>
          </p:cNvSpPr>
          <p:nvPr/>
        </p:nvSpPr>
        <p:spPr bwMode="auto">
          <a:xfrm>
            <a:off x="704850" y="981075"/>
            <a:ext cx="6048375"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defRPr/>
            </a:pPr>
            <a:r>
              <a:rPr lang="fr-FR" altLang="fr-FR" sz="1400" b="1" dirty="0">
                <a:solidFill>
                  <a:srgbClr val="800000"/>
                </a:solidFill>
              </a:rPr>
              <a:t>EAU CHAUDE SANITAIRE</a:t>
            </a:r>
          </a:p>
          <a:p>
            <a:pPr marL="57150"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57150" indent="-342900" algn="just">
              <a:buFont typeface="+mj-lt"/>
              <a:buAutoNum type="arabicPeriod"/>
              <a:defRPr/>
            </a:pPr>
            <a:r>
              <a:rPr lang="fr-FR" altLang="fr-FR" sz="1400" dirty="0">
                <a:solidFill>
                  <a:schemeClr val="tx1">
                    <a:lumMod val="95000"/>
                    <a:lumOff val="5000"/>
                  </a:schemeClr>
                </a:solidFill>
              </a:rPr>
              <a:t>Préparation ECS en instantané</a:t>
            </a:r>
          </a:p>
          <a:p>
            <a:pPr marL="57150" indent="-342900" algn="just">
              <a:buFont typeface="+mj-lt"/>
              <a:buAutoNum type="arabicPeriod"/>
              <a:defRPr/>
            </a:pPr>
            <a:endParaRPr lang="fr-FR" altLang="fr-FR" sz="1400" dirty="0">
              <a:solidFill>
                <a:schemeClr val="tx1">
                  <a:lumMod val="95000"/>
                  <a:lumOff val="5000"/>
                </a:schemeClr>
              </a:solidFill>
            </a:endParaRPr>
          </a:p>
          <a:p>
            <a:pPr marL="57150" indent="-342900" algn="just">
              <a:buFont typeface="+mj-lt"/>
              <a:buAutoNum type="arabicPeriod"/>
              <a:defRPr/>
            </a:pPr>
            <a:r>
              <a:rPr lang="fr-FR" altLang="fr-FR" sz="1400" dirty="0">
                <a:solidFill>
                  <a:schemeClr val="tx1">
                    <a:lumMod val="95000"/>
                    <a:lumOff val="5000"/>
                  </a:schemeClr>
                </a:solidFill>
              </a:rPr>
              <a:t>É</a:t>
            </a:r>
            <a:r>
              <a:rPr lang="fr-FR" altLang="fr-FR" sz="1400" dirty="0"/>
              <a:t>changeur à plaques de type URANUS US 244</a:t>
            </a:r>
          </a:p>
          <a:p>
            <a:pPr marL="57150" indent="-342900" algn="just">
              <a:buFont typeface="+mj-lt"/>
              <a:buAutoNum type="arabicPeriod"/>
              <a:defRPr/>
            </a:pPr>
            <a:endParaRPr lang="fr-FR" altLang="fr-FR" sz="1400" dirty="0"/>
          </a:p>
          <a:p>
            <a:pPr marL="57150" indent="-342900" algn="just">
              <a:buFont typeface="+mj-lt"/>
              <a:buAutoNum type="arabicPeriod"/>
              <a:defRPr/>
            </a:pPr>
            <a:r>
              <a:rPr lang="fr-FR" altLang="fr-FR" sz="1400" dirty="0"/>
              <a:t>Détartrage de l’échangeur effectué fin Novembre 2017</a:t>
            </a:r>
          </a:p>
          <a:p>
            <a:pPr marL="57150"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57150"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algn="just">
              <a:defRPr/>
            </a:pPr>
            <a:endParaRPr lang="fr-FR" altLang="fr-FR" sz="1400" b="1" dirty="0">
              <a:solidFill>
                <a:srgbClr val="800000"/>
              </a:solidFill>
            </a:endParaRPr>
          </a:p>
          <a:p>
            <a:pPr algn="just">
              <a:defRPr/>
            </a:pPr>
            <a:r>
              <a:rPr lang="fr-FR" altLang="fr-FR" sz="1400" b="1" dirty="0">
                <a:solidFill>
                  <a:srgbClr val="800000"/>
                </a:solidFill>
              </a:rPr>
              <a:t>VENTILATION</a:t>
            </a:r>
          </a:p>
          <a:p>
            <a:pPr algn="just">
              <a:defRPr/>
            </a:pPr>
            <a:endParaRPr lang="fr-FR" altLang="fr-FR" sz="1400" dirty="0">
              <a:solidFill>
                <a:schemeClr val="tx1">
                  <a:lumMod val="95000"/>
                  <a:lumOff val="5000"/>
                </a:schemeClr>
              </a:solidFill>
              <a:sym typeface="Wingdings" panose="05000000000000000000" pitchFamily="2" charset="2"/>
            </a:endParaRPr>
          </a:p>
          <a:p>
            <a:pPr marL="342900" indent="-342900" algn="just">
              <a:spcAft>
                <a:spcPts val="1200"/>
              </a:spcAft>
              <a:buFont typeface="+mj-lt"/>
              <a:buAutoNum type="arabicPeriod"/>
              <a:defRPr/>
            </a:pPr>
            <a:r>
              <a:rPr lang="fr-FR" altLang="fr-FR" sz="1400" dirty="0"/>
              <a:t>Impossibilité de voir les locaux CTA durant la visite</a:t>
            </a:r>
          </a:p>
          <a:p>
            <a:pPr marL="342900" indent="-342900" algn="just">
              <a:spcAft>
                <a:spcPts val="1200"/>
              </a:spcAft>
              <a:buFont typeface="+mj-lt"/>
              <a:buAutoNum type="arabicPeriod"/>
              <a:defRPr/>
            </a:pPr>
            <a:r>
              <a:rPr lang="fr-FR" altLang="fr-FR" sz="1400" dirty="0"/>
              <a:t>Informations sur l’état visuel des équipements d’après l’audit de prise en charge d’IDEX</a:t>
            </a:r>
          </a:p>
          <a:p>
            <a:pPr marL="342900" indent="-342900" algn="just">
              <a:spcAft>
                <a:spcPts val="1200"/>
              </a:spcAft>
              <a:buFont typeface="+mj-lt"/>
              <a:buAutoNum type="arabicPeriod"/>
              <a:defRPr/>
            </a:pPr>
            <a:r>
              <a:rPr lang="fr-FR" altLang="fr-FR" sz="1400" dirty="0"/>
              <a:t>Pas de référence ou de données sur les caractéristiques précises des machines</a:t>
            </a: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sym typeface="Wingdings" panose="05000000000000000000" pitchFamily="2" charset="2"/>
            </a:endParaRPr>
          </a:p>
          <a:p>
            <a:pPr marL="800100" lvl="1" indent="-342900" algn="just">
              <a:buFont typeface="+mj-lt"/>
              <a:buAutoNum type="arabicPeriod"/>
              <a:defRPr/>
            </a:pPr>
            <a:endParaRPr lang="fr-FR" altLang="fr-FR" sz="1400" dirty="0">
              <a:solidFill>
                <a:schemeClr val="tx1">
                  <a:lumMod val="95000"/>
                  <a:lumOff val="5000"/>
                </a:schemeClr>
              </a:solidFill>
            </a:endParaRPr>
          </a:p>
          <a:p>
            <a:pPr algn="just">
              <a:buFontTx/>
              <a:buChar char="-"/>
              <a:defRPr/>
            </a:pPr>
            <a:endParaRPr lang="fr-FR" altLang="fr-FR" sz="1400" b="1" dirty="0">
              <a:solidFill>
                <a:srgbClr val="3366FF"/>
              </a:solidFill>
            </a:endParaRPr>
          </a:p>
          <a:p>
            <a:pPr algn="just">
              <a:defRPr/>
            </a:pPr>
            <a:endParaRPr lang="fr-FR" altLang="fr-FR" sz="1400" b="1" dirty="0">
              <a:solidFill>
                <a:srgbClr val="800000"/>
              </a:solidFill>
            </a:endParaRPr>
          </a:p>
        </p:txBody>
      </p:sp>
      <p:sp>
        <p:nvSpPr>
          <p:cNvPr id="43012" name="Rectangle 6">
            <a:extLst>
              <a:ext uri="{FF2B5EF4-FFF2-40B4-BE49-F238E27FC236}">
                <a16:creationId xmlns:a16="http://schemas.microsoft.com/office/drawing/2014/main" xmlns="" id="{A5B76E51-209F-41FA-805C-6BCA45CE9F74}"/>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
        <p:nvSpPr>
          <p:cNvPr id="43013" name="Rectangle 9">
            <a:extLst>
              <a:ext uri="{FF2B5EF4-FFF2-40B4-BE49-F238E27FC236}">
                <a16:creationId xmlns:a16="http://schemas.microsoft.com/office/drawing/2014/main" xmlns="" id="{CD42C2AA-8CDD-4144-A5BA-D533DE7B993C}"/>
              </a:ext>
            </a:extLst>
          </p:cNvPr>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spcBef>
                <a:spcPct val="50000"/>
              </a:spcBef>
            </a:pPr>
            <a:r>
              <a:rPr lang="fr-FR" altLang="fr-FR" sz="1200">
                <a:solidFill>
                  <a:schemeClr val="bg1"/>
                </a:solidFill>
              </a:rPr>
              <a:t>Gymnase existant</a:t>
            </a:r>
            <a:endParaRPr lang="fr-FR" altLang="fr-FR" sz="1800">
              <a:solidFill>
                <a:schemeClr val="bg1"/>
              </a:solidFill>
            </a:endParaRPr>
          </a:p>
        </p:txBody>
      </p:sp>
      <p:pic>
        <p:nvPicPr>
          <p:cNvPr id="43014" name="Image 2">
            <a:extLst>
              <a:ext uri="{FF2B5EF4-FFF2-40B4-BE49-F238E27FC236}">
                <a16:creationId xmlns:a16="http://schemas.microsoft.com/office/drawing/2014/main" xmlns="" id="{A0ADA501-9E21-4D1E-87D6-B13C8610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32" t="4607" r="9503"/>
          <a:stretch>
            <a:fillRect/>
          </a:stretch>
        </p:blipFill>
        <p:spPr bwMode="auto">
          <a:xfrm>
            <a:off x="6824663" y="1090613"/>
            <a:ext cx="2232025"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xmlns="" id="{3935B555-A9BC-4351-BE25-7EBB42EB7B9D}"/>
              </a:ext>
            </a:extLst>
          </p:cNvPr>
          <p:cNvSpPr>
            <a:spLocks noChangeArrowheads="1"/>
          </p:cNvSpPr>
          <p:nvPr/>
        </p:nvSpPr>
        <p:spPr bwMode="auto">
          <a:xfrm>
            <a:off x="0" y="76200"/>
            <a:ext cx="6356350" cy="358775"/>
          </a:xfrm>
          <a:prstGeom prst="rect">
            <a:avLst/>
          </a:prstGeom>
          <a:gradFill rotWithShape="0">
            <a:gsLst>
              <a:gs pos="0">
                <a:srgbClr val="E16C14"/>
              </a:gs>
              <a:gs pos="100000">
                <a:srgbClr val="E16C14">
                  <a:gamma/>
                  <a:tint val="23137"/>
                  <a:invGamma/>
                </a:srgbClr>
              </a:gs>
            </a:gsLst>
            <a:lin ang="0" scaled="1"/>
          </a:gradFill>
          <a:ln w="9525">
            <a:noFill/>
            <a:miter lim="800000"/>
            <a:headEnd/>
            <a:tailEnd/>
          </a:ln>
          <a:effectLst>
            <a:outerShdw blurRad="63500" dist="107763" dir="2700000" algn="ctr" rotWithShape="0">
              <a:srgbClr val="000000">
                <a:alpha val="74998"/>
              </a:srgbClr>
            </a:outerShdw>
          </a:effectLst>
        </p:spPr>
        <p:txBody>
          <a:bodyPr lIns="96396" tIns="48197" rIns="96396" bIns="48197">
            <a:spAutoFit/>
          </a:bodyPr>
          <a:lstStyle/>
          <a:p>
            <a:pPr defTabSz="963613">
              <a:spcBef>
                <a:spcPct val="50000"/>
              </a:spcBef>
              <a:defRPr/>
            </a:pPr>
            <a:r>
              <a:rPr lang="fr-FR" sz="1700" b="1" dirty="0">
                <a:latin typeface="Arial" charset="0"/>
                <a:ea typeface="ＭＳ Ｐゴシック" charset="-128"/>
              </a:rPr>
              <a:t>1_ DIAGNOSTIC CHAUFFAGE</a:t>
            </a:r>
          </a:p>
        </p:txBody>
      </p:sp>
      <p:sp>
        <p:nvSpPr>
          <p:cNvPr id="38915" name="Rectangle 4">
            <a:extLst>
              <a:ext uri="{FF2B5EF4-FFF2-40B4-BE49-F238E27FC236}">
                <a16:creationId xmlns:a16="http://schemas.microsoft.com/office/drawing/2014/main" xmlns="" id="{454E4412-4F1D-45C8-A496-AA7B299C4712}"/>
              </a:ext>
            </a:extLst>
          </p:cNvPr>
          <p:cNvSpPr>
            <a:spLocks noChangeArrowheads="1"/>
          </p:cNvSpPr>
          <p:nvPr/>
        </p:nvSpPr>
        <p:spPr bwMode="auto">
          <a:xfrm>
            <a:off x="504825" y="1260475"/>
            <a:ext cx="63373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defRPr/>
            </a:pPr>
            <a:r>
              <a:rPr lang="fr-FR" altLang="fr-FR" sz="1400" b="1" dirty="0">
                <a:solidFill>
                  <a:srgbClr val="800000"/>
                </a:solidFill>
              </a:rPr>
              <a:t>CONSOMMATION ACTUELLE</a:t>
            </a:r>
          </a:p>
          <a:p>
            <a:pPr algn="just">
              <a:defRPr/>
            </a:pPr>
            <a:endParaRPr lang="fr-FR" altLang="fr-FR" sz="1400" b="1" dirty="0">
              <a:solidFill>
                <a:srgbClr val="800000"/>
              </a:solidFill>
            </a:endParaRPr>
          </a:p>
          <a:p>
            <a:pPr marL="342900" indent="-342900" algn="just">
              <a:spcAft>
                <a:spcPts val="1200"/>
              </a:spcAft>
              <a:buFont typeface="+mj-lt"/>
              <a:buAutoNum type="arabicPeriod"/>
              <a:defRPr/>
            </a:pPr>
            <a:r>
              <a:rPr lang="fr-FR" altLang="fr-FR" sz="1400" dirty="0">
                <a:solidFill>
                  <a:schemeClr val="tx1">
                    <a:lumMod val="95000"/>
                    <a:lumOff val="5000"/>
                  </a:schemeClr>
                </a:solidFill>
              </a:rPr>
              <a:t>PALAFOUR</a:t>
            </a:r>
          </a:p>
          <a:p>
            <a:pPr marL="1085850" lvl="1" indent="-342900" algn="just">
              <a:spcAft>
                <a:spcPts val="1200"/>
              </a:spcAft>
              <a:buFont typeface="Wingdings" panose="05000000000000000000" pitchFamily="2" charset="2"/>
              <a:buChar char="§"/>
              <a:defRPr/>
            </a:pPr>
            <a:r>
              <a:rPr lang="fr-FR" altLang="fr-FR" sz="1400" dirty="0">
                <a:solidFill>
                  <a:schemeClr val="tx1">
                    <a:lumMod val="95000"/>
                    <a:lumOff val="5000"/>
                  </a:schemeClr>
                </a:solidFill>
              </a:rPr>
              <a:t>Sur base factures chauffage et Eau Chaude Sanitaire : </a:t>
            </a:r>
            <a:r>
              <a:rPr lang="fr-FR" altLang="fr-FR" sz="1400" b="1" dirty="0">
                <a:solidFill>
                  <a:schemeClr val="tx1">
                    <a:lumMod val="95000"/>
                    <a:lumOff val="5000"/>
                  </a:schemeClr>
                </a:solidFill>
              </a:rPr>
              <a:t>160</a:t>
            </a:r>
            <a:r>
              <a:rPr lang="fr-FR" altLang="fr-FR" sz="1400" dirty="0">
                <a:solidFill>
                  <a:schemeClr val="tx1">
                    <a:lumMod val="95000"/>
                    <a:lumOff val="5000"/>
                  </a:schemeClr>
                </a:solidFill>
              </a:rPr>
              <a:t> kWhEP/m² (surfaces commerces en cours de précision)</a:t>
            </a:r>
          </a:p>
          <a:p>
            <a:pPr marL="1085850" lvl="1" indent="-342900" algn="just">
              <a:spcAft>
                <a:spcPts val="1200"/>
              </a:spcAft>
              <a:buFont typeface="Wingdings" panose="05000000000000000000" pitchFamily="2" charset="2"/>
              <a:buChar char="§"/>
              <a:defRPr/>
            </a:pPr>
            <a:r>
              <a:rPr lang="fr-FR" altLang="fr-FR" sz="1400" dirty="0">
                <a:solidFill>
                  <a:schemeClr val="tx1">
                    <a:lumMod val="95000"/>
                    <a:lumOff val="5000"/>
                  </a:schemeClr>
                </a:solidFill>
              </a:rPr>
              <a:t>Un quart des occupants utilise un chauffage d’appoint, donc performance énergétique globale en kWhEP/m² faussée</a:t>
            </a:r>
          </a:p>
          <a:p>
            <a:pPr marL="1085850" lvl="1" indent="-342900" algn="just">
              <a:spcAft>
                <a:spcPts val="1200"/>
              </a:spcAft>
              <a:buFont typeface="Wingdings" panose="05000000000000000000" pitchFamily="2" charset="2"/>
              <a:buChar char="§"/>
              <a:defRPr/>
            </a:pPr>
            <a:r>
              <a:rPr lang="fr-FR" altLang="fr-FR" sz="1400" dirty="0">
                <a:solidFill>
                  <a:schemeClr val="tx1">
                    <a:lumMod val="95000"/>
                    <a:lumOff val="5000"/>
                  </a:schemeClr>
                </a:solidFill>
              </a:rPr>
              <a:t>Occupation non permanente du bâtiment</a:t>
            </a:r>
          </a:p>
          <a:p>
            <a:pPr marL="342900" indent="-342900" algn="just">
              <a:spcAft>
                <a:spcPts val="1200"/>
              </a:spcAft>
              <a:buFont typeface="+mj-lt"/>
              <a:buAutoNum type="arabicPeriod"/>
              <a:defRPr/>
            </a:pPr>
            <a:r>
              <a:rPr lang="fr-FR" altLang="fr-FR" sz="1400" i="1" dirty="0">
                <a:solidFill>
                  <a:schemeClr val="tx1">
                    <a:lumMod val="95000"/>
                    <a:lumOff val="5000"/>
                  </a:schemeClr>
                </a:solidFill>
              </a:rPr>
              <a:t>À titre comparatif, moyenne France :</a:t>
            </a:r>
            <a:r>
              <a:rPr lang="fr-FR" altLang="fr-FR" sz="1400" dirty="0">
                <a:solidFill>
                  <a:schemeClr val="tx1">
                    <a:lumMod val="95000"/>
                    <a:lumOff val="5000"/>
                  </a:schemeClr>
                </a:solidFill>
              </a:rPr>
              <a:t> </a:t>
            </a:r>
          </a:p>
          <a:p>
            <a:pPr marL="1085850" lvl="1" indent="-342900" algn="just">
              <a:spcAft>
                <a:spcPts val="1200"/>
              </a:spcAft>
              <a:buFont typeface="Wingdings" panose="05000000000000000000" pitchFamily="2" charset="2"/>
              <a:buChar char="§"/>
              <a:defRPr/>
            </a:pPr>
            <a:r>
              <a:rPr lang="fr-FR" altLang="fr-FR" sz="1400" dirty="0">
                <a:solidFill>
                  <a:schemeClr val="tx1">
                    <a:lumMod val="95000"/>
                    <a:lumOff val="5000"/>
                  </a:schemeClr>
                </a:solidFill>
              </a:rPr>
              <a:t>Bâtiments construits avant 1975 : </a:t>
            </a:r>
            <a:r>
              <a:rPr lang="fr-FR" altLang="fr-FR" sz="1400" b="1" dirty="0">
                <a:solidFill>
                  <a:schemeClr val="tx1">
                    <a:lumMod val="95000"/>
                    <a:lumOff val="5000"/>
                  </a:schemeClr>
                </a:solidFill>
              </a:rPr>
              <a:t>360</a:t>
            </a:r>
            <a:r>
              <a:rPr lang="fr-FR" altLang="fr-FR" sz="1400" dirty="0">
                <a:solidFill>
                  <a:schemeClr val="tx1">
                    <a:lumMod val="95000"/>
                    <a:lumOff val="5000"/>
                  </a:schemeClr>
                </a:solidFill>
              </a:rPr>
              <a:t> kWh EP/m²</a:t>
            </a:r>
          </a:p>
          <a:p>
            <a:pPr marL="1085850" lvl="1" indent="-342900" algn="just">
              <a:spcAft>
                <a:spcPts val="1200"/>
              </a:spcAft>
              <a:buFont typeface="Wingdings" panose="05000000000000000000" pitchFamily="2" charset="2"/>
              <a:buChar char="§"/>
              <a:defRPr/>
            </a:pPr>
            <a:r>
              <a:rPr lang="fr-FR" altLang="fr-FR" sz="1400" dirty="0">
                <a:solidFill>
                  <a:schemeClr val="tx1">
                    <a:lumMod val="95000"/>
                    <a:lumOff val="5000"/>
                  </a:schemeClr>
                </a:solidFill>
              </a:rPr>
              <a:t>Bâtiments construits en 2015 : </a:t>
            </a:r>
            <a:r>
              <a:rPr lang="fr-FR" altLang="fr-FR" sz="1400" b="1" dirty="0">
                <a:solidFill>
                  <a:schemeClr val="tx1">
                    <a:lumMod val="95000"/>
                    <a:lumOff val="5000"/>
                  </a:schemeClr>
                </a:solidFill>
              </a:rPr>
              <a:t>50</a:t>
            </a:r>
            <a:r>
              <a:rPr lang="fr-FR" altLang="fr-FR" sz="1400" dirty="0">
                <a:solidFill>
                  <a:schemeClr val="tx1">
                    <a:lumMod val="95000"/>
                    <a:lumOff val="5000"/>
                  </a:schemeClr>
                </a:solidFill>
              </a:rPr>
              <a:t> kWhEP/m²</a:t>
            </a:r>
          </a:p>
          <a:p>
            <a:pPr marL="342900" indent="-342900" algn="just">
              <a:spcAft>
                <a:spcPts val="1200"/>
              </a:spcAft>
              <a:buFont typeface="+mj-lt"/>
              <a:buAutoNum type="arabicPeriod"/>
              <a:defRPr/>
            </a:pPr>
            <a:r>
              <a:rPr lang="fr-FR" altLang="fr-FR" sz="1400" dirty="0">
                <a:solidFill>
                  <a:schemeClr val="tx1">
                    <a:lumMod val="95000"/>
                    <a:lumOff val="5000"/>
                  </a:schemeClr>
                </a:solidFill>
              </a:rPr>
              <a:t>Si les surfaces sont proches de la réalité, la performance est honorable</a:t>
            </a:r>
          </a:p>
          <a:p>
            <a:pPr algn="just">
              <a:spcAft>
                <a:spcPts val="1200"/>
              </a:spcAft>
              <a:defRPr/>
            </a:pPr>
            <a:endParaRPr lang="fr-FR" altLang="fr-FR" sz="1400" dirty="0">
              <a:solidFill>
                <a:schemeClr val="tx1">
                  <a:lumMod val="95000"/>
                  <a:lumOff val="5000"/>
                </a:schemeClr>
              </a:solidFill>
            </a:endParaRPr>
          </a:p>
          <a:p>
            <a:pPr algn="just">
              <a:defRPr/>
            </a:pPr>
            <a:endParaRPr lang="fr-FR" altLang="fr-FR" sz="1400" b="1" dirty="0">
              <a:solidFill>
                <a:srgbClr val="800000"/>
              </a:solidFill>
            </a:endParaRPr>
          </a:p>
        </p:txBody>
      </p:sp>
      <p:sp>
        <p:nvSpPr>
          <p:cNvPr id="45060" name="Rectangle 6">
            <a:extLst>
              <a:ext uri="{FF2B5EF4-FFF2-40B4-BE49-F238E27FC236}">
                <a16:creationId xmlns:a16="http://schemas.microsoft.com/office/drawing/2014/main" xmlns="" id="{2E0533D9-C263-45DB-AD78-BBDAD5925507}"/>
              </a:ext>
            </a:extLst>
          </p:cNvPr>
          <p:cNvSpPr>
            <a:spLocks noChangeArrowheads="1"/>
          </p:cNvSpPr>
          <p:nvPr/>
        </p:nvSpPr>
        <p:spPr bwMode="auto">
          <a:xfrm>
            <a:off x="381000" y="32766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just">
              <a:buFontTx/>
              <a:buChar char="-"/>
            </a:pPr>
            <a:endParaRPr lang="fr-FR" altLang="fr-FR" sz="1400">
              <a:latin typeface="Comic Sans MS" panose="030F0702030302020204" pitchFamily="66" charset="0"/>
            </a:endParaRPr>
          </a:p>
        </p:txBody>
      </p:sp>
      <p:sp>
        <p:nvSpPr>
          <p:cNvPr id="45061" name="Rectangle 9">
            <a:extLst>
              <a:ext uri="{FF2B5EF4-FFF2-40B4-BE49-F238E27FC236}">
                <a16:creationId xmlns:a16="http://schemas.microsoft.com/office/drawing/2014/main" xmlns="" id="{98C5ABFD-23D2-40EF-BC12-3ABE530405E0}"/>
              </a:ext>
            </a:extLst>
          </p:cNvPr>
          <p:cNvSpPr>
            <a:spLocks noChangeArrowheads="1"/>
          </p:cNvSpPr>
          <p:nvPr/>
        </p:nvSpPr>
        <p:spPr bwMode="auto">
          <a:xfrm>
            <a:off x="8001000" y="4495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spcBef>
                <a:spcPct val="50000"/>
              </a:spcBef>
            </a:pPr>
            <a:r>
              <a:rPr lang="fr-FR" altLang="fr-FR" sz="1200">
                <a:solidFill>
                  <a:schemeClr val="bg1"/>
                </a:solidFill>
              </a:rPr>
              <a:t>Gymnase existant</a:t>
            </a:r>
            <a:endParaRPr lang="fr-FR" altLang="fr-FR" sz="1800">
              <a:solidFill>
                <a:schemeClr val="bg1"/>
              </a:solidFill>
            </a:endParaRPr>
          </a:p>
        </p:txBody>
      </p:sp>
      <p:pic>
        <p:nvPicPr>
          <p:cNvPr id="45062" name="Image 1">
            <a:extLst>
              <a:ext uri="{FF2B5EF4-FFF2-40B4-BE49-F238E27FC236}">
                <a16:creationId xmlns:a16="http://schemas.microsoft.com/office/drawing/2014/main" xmlns="" id="{2A15F35A-53A5-4FD9-B103-12468311A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413" y="1446213"/>
            <a:ext cx="2379662"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Image 2">
            <a:extLst>
              <a:ext uri="{FF2B5EF4-FFF2-40B4-BE49-F238E27FC236}">
                <a16:creationId xmlns:a16="http://schemas.microsoft.com/office/drawing/2014/main" xmlns="" id="{C0F19EC9-936D-4B46-8F08-FED77A561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425" y="3584575"/>
            <a:ext cx="27559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5974</TotalTime>
  <Words>2331</Words>
  <Application>Microsoft Macintosh PowerPoint</Application>
  <PresentationFormat>Format A4 (210 x 297 mm)</PresentationFormat>
  <Paragraphs>442</Paragraphs>
  <Slides>30</Slides>
  <Notes>30</Notes>
  <HiddenSlides>0</HiddenSlides>
  <MMClips>0</MMClips>
  <ScaleCrop>false</ScaleCrop>
  <HeadingPairs>
    <vt:vector size="4" baseType="variant">
      <vt:variant>
        <vt:lpstr>Thème</vt:lpstr>
      </vt:variant>
      <vt:variant>
        <vt:i4>2</vt:i4>
      </vt:variant>
      <vt:variant>
        <vt:lpstr>Titres des diapositives</vt:lpstr>
      </vt:variant>
      <vt:variant>
        <vt:i4>30</vt:i4>
      </vt:variant>
    </vt:vector>
  </HeadingPairs>
  <TitlesOfParts>
    <vt:vector size="32" baseType="lpstr">
      <vt:lpstr>Nouvelle présentation</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Philippe Vaufrey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Philippe Vaufrey</dc:creator>
  <cp:keywords/>
  <dc:description/>
  <cp:lastModifiedBy>MacBook Pro</cp:lastModifiedBy>
  <cp:revision>371</cp:revision>
  <cp:lastPrinted>2008-09-09T11:01:06Z</cp:lastPrinted>
  <dcterms:created xsi:type="dcterms:W3CDTF">2007-05-30T14:52:03Z</dcterms:created>
  <dcterms:modified xsi:type="dcterms:W3CDTF">2017-12-04T19:54:50Z</dcterms:modified>
  <cp:category/>
</cp:coreProperties>
</file>